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71" r:id="rId4"/>
    <p:sldId id="258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40E1259-D8FF-4F0F-8E52-4EB93CCC12E6}" type="datetimeFigureOut">
              <a:rPr lang="es-ES" smtClean="0"/>
              <a:pPr/>
              <a:t>15/07/2016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577FC8-CDAB-4590-ADA7-75A59AF81C8F}" type="slidenum">
              <a:rPr lang="es-ES" smtClean="0"/>
              <a:pPr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1071546"/>
            <a:ext cx="7851648" cy="1828800"/>
          </a:xfrm>
        </p:spPr>
        <p:txBody>
          <a:bodyPr/>
          <a:lstStyle/>
          <a:p>
            <a:pPr algn="ctr"/>
            <a:r>
              <a:rPr lang="es-ES" dirty="0" smtClean="0"/>
              <a:t>PLENO MONOGRÁFICO: EL AGUA EN SOTO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00034" y="3000372"/>
            <a:ext cx="7854696" cy="1752600"/>
          </a:xfrm>
        </p:spPr>
        <p:txBody>
          <a:bodyPr>
            <a:normAutofit/>
          </a:bodyPr>
          <a:lstStyle/>
          <a:p>
            <a:pPr algn="ctr"/>
            <a:endParaRPr lang="es-ES" sz="1000" dirty="0" smtClean="0"/>
          </a:p>
          <a:p>
            <a:pPr algn="ctr"/>
            <a:r>
              <a:rPr lang="es-ES" sz="3200" dirty="0" smtClean="0"/>
              <a:t>AYUNTAMIENTO DE SOTO DEL REAL</a:t>
            </a:r>
          </a:p>
          <a:p>
            <a:pPr algn="ctr"/>
            <a:r>
              <a:rPr lang="es-ES" sz="3200" dirty="0" smtClean="0"/>
              <a:t>15 de julio de 2016</a:t>
            </a:r>
          </a:p>
          <a:p>
            <a:pPr algn="ctr"/>
            <a:endParaRPr lang="es-ES" sz="3200" dirty="0" smtClean="0"/>
          </a:p>
          <a:p>
            <a:pPr algn="ctr"/>
            <a:endParaRPr lang="es-ES" sz="3200" dirty="0"/>
          </a:p>
        </p:txBody>
      </p:sp>
      <p:pic>
        <p:nvPicPr>
          <p:cNvPr id="4" name="3 Imagen" descr="Ayto Escud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6182" y="4714884"/>
            <a:ext cx="954593" cy="182308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 txBox="1">
            <a:spLocks/>
          </p:cNvSpPr>
          <p:nvPr/>
        </p:nvSpPr>
        <p:spPr>
          <a:xfrm>
            <a:off x="500034" y="1357298"/>
            <a:ext cx="8305800" cy="3429024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54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El futuro del agua 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5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Soto del Real</a:t>
            </a:r>
            <a:endParaRPr kumimoji="0" lang="es-ES" sz="5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Objetivos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Prioridad: c</a:t>
            </a:r>
            <a:r>
              <a:rPr lang="es-ES" sz="2800" dirty="0" smtClean="0"/>
              <a:t>onseguir </a:t>
            </a:r>
            <a:r>
              <a:rPr lang="es-ES" sz="2800" dirty="0" smtClean="0"/>
              <a:t>el control municipal sobre la </a:t>
            </a:r>
            <a:r>
              <a:rPr lang="es-ES" sz="2800" dirty="0" smtClean="0"/>
              <a:t>gestión del agua</a:t>
            </a:r>
            <a:endParaRPr lang="es-ES" sz="2800" dirty="0" smtClean="0"/>
          </a:p>
          <a:p>
            <a:r>
              <a:rPr lang="es-ES" sz="2800" dirty="0" smtClean="0"/>
              <a:t>Mejora de las infraestructuras</a:t>
            </a:r>
          </a:p>
          <a:p>
            <a:r>
              <a:rPr lang="es-ES" sz="2800" dirty="0" smtClean="0"/>
              <a:t>Aumento de la autonomía de los recursos propios</a:t>
            </a:r>
          </a:p>
          <a:p>
            <a:r>
              <a:rPr lang="es-ES" sz="2800" dirty="0" smtClean="0"/>
              <a:t>Prestar un servicio de calidad y con respuesta rápida</a:t>
            </a:r>
          </a:p>
          <a:p>
            <a:r>
              <a:rPr lang="es-ES" sz="2800" dirty="0" smtClean="0"/>
              <a:t>Reducción de las tarifas a los vecinos, especialmente a los consumos moderados en los 4 bimestres de excedentes: </a:t>
            </a:r>
            <a:r>
              <a:rPr lang="es-ES" sz="2800" dirty="0" smtClean="0"/>
              <a:t>tarifas de verano </a:t>
            </a:r>
            <a:r>
              <a:rPr lang="es-ES" sz="2800" dirty="0" smtClean="0"/>
              <a:t>e invierno y mayor progresividad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Necesidades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sz="4000" dirty="0" smtClean="0"/>
          </a:p>
          <a:p>
            <a:r>
              <a:rPr lang="es-ES" sz="3600" dirty="0" smtClean="0"/>
              <a:t>Fuerte inversión</a:t>
            </a:r>
          </a:p>
          <a:p>
            <a:r>
              <a:rPr lang="es-ES" sz="3600" dirty="0" smtClean="0"/>
              <a:t>Planificación </a:t>
            </a:r>
            <a:r>
              <a:rPr lang="es-ES" sz="3600" dirty="0" smtClean="0"/>
              <a:t>anual de inversiones y </a:t>
            </a:r>
            <a:r>
              <a:rPr lang="es-ES" sz="3600" dirty="0" smtClean="0"/>
              <a:t>mantenimiento</a:t>
            </a:r>
          </a:p>
          <a:p>
            <a:r>
              <a:rPr lang="es-ES" sz="3600" dirty="0" smtClean="0"/>
              <a:t>Nuevo protocolo de trabajo y control</a:t>
            </a:r>
            <a:endParaRPr lang="es-ES" sz="36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Escenarios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ES" sz="3600" dirty="0" smtClean="0"/>
              <a:t>Gestión integral por parte del Canal (incluida presa y depuración)</a:t>
            </a:r>
          </a:p>
          <a:p>
            <a:r>
              <a:rPr lang="es-ES" sz="3600" dirty="0" smtClean="0"/>
              <a:t>Gestión municipal </a:t>
            </a:r>
            <a:r>
              <a:rPr lang="es-ES" sz="3600" dirty="0" smtClean="0"/>
              <a:t>compartida con el </a:t>
            </a:r>
            <a:r>
              <a:rPr lang="es-ES" sz="3600" dirty="0" smtClean="0"/>
              <a:t>Canal</a:t>
            </a:r>
            <a:r>
              <a:rPr lang="es-ES" sz="3600" dirty="0" smtClean="0"/>
              <a:t>: </a:t>
            </a:r>
            <a:r>
              <a:rPr lang="es-ES" sz="3600" dirty="0" smtClean="0"/>
              <a:t>C</a:t>
            </a:r>
            <a:r>
              <a:rPr lang="es-ES" sz="3600" dirty="0" smtClean="0"/>
              <a:t>ontrol de la gestión por el ayuntamiento. </a:t>
            </a:r>
            <a:r>
              <a:rPr lang="es-ES" sz="3600" dirty="0" smtClean="0"/>
              <a:t>Reducción de tarifas</a:t>
            </a:r>
          </a:p>
          <a:p>
            <a:r>
              <a:rPr lang="es-ES" sz="3600" dirty="0" smtClean="0"/>
              <a:t>Gestión </a:t>
            </a:r>
            <a:r>
              <a:rPr lang="es-ES" sz="3600" dirty="0" smtClean="0"/>
              <a:t>propia del </a:t>
            </a:r>
            <a:r>
              <a:rPr lang="es-ES" sz="3600" dirty="0" smtClean="0"/>
              <a:t>ayuntamiento y ruptura de Convenios con el Canal: </a:t>
            </a:r>
            <a:r>
              <a:rPr lang="es-ES" sz="3600" dirty="0" smtClean="0"/>
              <a:t>Necesidad de recursos y generación de ingresos. Reducción de tarifas.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¿Por qué celebrar este Pleno?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ES" sz="3200" dirty="0" smtClean="0"/>
              <a:t>El agua es un recurso estratégico:</a:t>
            </a:r>
          </a:p>
          <a:p>
            <a:pPr>
              <a:buFontTx/>
              <a:buChar char="-"/>
            </a:pPr>
            <a:r>
              <a:rPr lang="es-ES" sz="3200" dirty="0" smtClean="0"/>
              <a:t>Importancia del recurso como suministro de primera necesidad</a:t>
            </a:r>
          </a:p>
          <a:p>
            <a:pPr>
              <a:buFontTx/>
              <a:buChar char="-"/>
            </a:pPr>
            <a:r>
              <a:rPr lang="es-ES" sz="3200" dirty="0" smtClean="0"/>
              <a:t>Importancia financiera para vecinos y ayuntamiento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3200" dirty="0" smtClean="0"/>
              <a:t>Situación general de gestión del agua: reparto gestión ayuntamiento-Canal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3200" dirty="0" smtClean="0"/>
              <a:t>Evolución Canal Gestión SA: 2012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sz="3200" dirty="0"/>
              <a:t>Relevancia </a:t>
            </a:r>
            <a:r>
              <a:rPr lang="es-ES" sz="3200" dirty="0" smtClean="0"/>
              <a:t>institucional a </a:t>
            </a:r>
            <a:r>
              <a:rPr lang="es-ES" sz="3200" dirty="0"/>
              <a:t>dos niveles: local y supramunicipal</a:t>
            </a:r>
          </a:p>
          <a:p>
            <a:pPr>
              <a:buFont typeface="Arial" panose="020B0604020202020204" pitchFamily="34" charset="0"/>
              <a:buChar char="•"/>
            </a:pPr>
            <a:endParaRPr lang="es-ES" sz="3200" dirty="0"/>
          </a:p>
          <a:p>
            <a:pPr>
              <a:buFont typeface="Arial" panose="020B0604020202020204" pitchFamily="34" charset="0"/>
              <a:buChar char="•"/>
            </a:pPr>
            <a:endParaRPr lang="es-ES" sz="3200" dirty="0"/>
          </a:p>
          <a:p>
            <a:pPr marL="0" indent="0">
              <a:buNone/>
            </a:pPr>
            <a:endParaRPr lang="es-ES" sz="3200" dirty="0"/>
          </a:p>
          <a:p>
            <a:pPr>
              <a:buFontTx/>
              <a:buChar char="-"/>
            </a:pPr>
            <a:endParaRPr lang="es-ES" sz="3200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dirty="0" smtClean="0"/>
              <a:t>Objetivos del Pleno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3200" dirty="0" smtClean="0"/>
              <a:t>Analizar la situación detallando </a:t>
            </a:r>
            <a:r>
              <a:rPr lang="es-ES" sz="3200" dirty="0"/>
              <a:t>la información recopilada</a:t>
            </a:r>
          </a:p>
          <a:p>
            <a:r>
              <a:rPr lang="es-ES" sz="3200" dirty="0"/>
              <a:t>Responder a demanda vecinal: información y opinión</a:t>
            </a:r>
          </a:p>
          <a:p>
            <a:r>
              <a:rPr lang="es-ES" sz="3200" dirty="0"/>
              <a:t>Plantear posibles escenarios de </a:t>
            </a:r>
            <a:r>
              <a:rPr lang="es-ES" sz="3200" dirty="0" smtClean="0"/>
              <a:t>futuro y su implicaciones: autosuficiencia, reducción de tarifas y mejora en su gestión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1061654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0034" y="1357298"/>
            <a:ext cx="8305800" cy="3429024"/>
          </a:xfrm>
        </p:spPr>
        <p:txBody>
          <a:bodyPr>
            <a:normAutofit/>
          </a:bodyPr>
          <a:lstStyle/>
          <a:p>
            <a:pPr algn="ctr"/>
            <a:r>
              <a:rPr lang="es-ES" sz="5400" b="1" dirty="0" smtClean="0"/>
              <a:t>Análisis jurídico: Los Convenios firmados con el Canal de Isabel II</a:t>
            </a:r>
            <a:endParaRPr lang="es-ES" sz="54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Deuda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3200" dirty="0" smtClean="0"/>
          </a:p>
          <a:p>
            <a:r>
              <a:rPr lang="es-ES" sz="3600" dirty="0" smtClean="0"/>
              <a:t>Reconocimiento de la deuda </a:t>
            </a:r>
            <a:r>
              <a:rPr lang="es-ES" sz="3600" dirty="0" smtClean="0"/>
              <a:t>existente: 1.748.783,9-1.817.771,52 euros</a:t>
            </a:r>
            <a:endParaRPr lang="es-ES" sz="3600" dirty="0" smtClean="0"/>
          </a:p>
          <a:p>
            <a:r>
              <a:rPr lang="es-ES" sz="3600" dirty="0" smtClean="0"/>
              <a:t>Forma </a:t>
            </a:r>
            <a:r>
              <a:rPr lang="es-ES" sz="3600" dirty="0" smtClean="0"/>
              <a:t>de pago y compensación a 20 </a:t>
            </a:r>
            <a:r>
              <a:rPr lang="es-ES" sz="3600" dirty="0" smtClean="0"/>
              <a:t>años: 90.888,58 euros al año</a:t>
            </a:r>
          </a:p>
          <a:p>
            <a:r>
              <a:rPr lang="es-ES" sz="3600" dirty="0" smtClean="0"/>
              <a:t>Derecho a compensar cualquier otra deuda</a:t>
            </a:r>
            <a:endParaRPr lang="es-ES" sz="3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Alcantarillado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/>
              <a:t>Compromisos del Canal:</a:t>
            </a:r>
          </a:p>
          <a:p>
            <a:r>
              <a:rPr lang="es-ES" dirty="0" smtClean="0"/>
              <a:t>Entregar al ayuntamiento 506.000 euros a fondo perdido</a:t>
            </a:r>
          </a:p>
          <a:p>
            <a:r>
              <a:rPr lang="es-ES" dirty="0" smtClean="0"/>
              <a:t>Mantenimiento de la red </a:t>
            </a:r>
            <a:r>
              <a:rPr lang="es-ES" u="sng" dirty="0" smtClean="0"/>
              <a:t>general</a:t>
            </a:r>
            <a:r>
              <a:rPr lang="es-ES" dirty="0" smtClean="0"/>
              <a:t> del alcantarillado (averías)</a:t>
            </a:r>
          </a:p>
          <a:p>
            <a:pPr>
              <a:buNone/>
            </a:pPr>
            <a:r>
              <a:rPr lang="es-ES" b="1" dirty="0" smtClean="0"/>
              <a:t>Derechos del Canal:</a:t>
            </a:r>
          </a:p>
          <a:p>
            <a:r>
              <a:rPr lang="es-ES" dirty="0" smtClean="0"/>
              <a:t>Cobro de la cuota de alcantarillado</a:t>
            </a:r>
          </a:p>
          <a:p>
            <a:r>
              <a:rPr lang="es-ES" dirty="0" smtClean="0"/>
              <a:t>Consecuencias de la resolución: reintegro del importe entregado pendiente de amortizar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Distribución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b="1" dirty="0" smtClean="0"/>
              <a:t>Compromisos del Canal:</a:t>
            </a:r>
          </a:p>
          <a:p>
            <a:r>
              <a:rPr lang="es-ES" dirty="0" smtClean="0"/>
              <a:t>Mantenimiento de la red de distribución (averías)</a:t>
            </a:r>
          </a:p>
          <a:p>
            <a:r>
              <a:rPr lang="es-ES" dirty="0" smtClean="0"/>
              <a:t>Renovación de </a:t>
            </a:r>
            <a:r>
              <a:rPr lang="es-ES" dirty="0" smtClean="0"/>
              <a:t>tubería según </a:t>
            </a:r>
            <a:r>
              <a:rPr lang="es-ES" dirty="0" smtClean="0"/>
              <a:t>Plan Director con cargo a cuota suplementaria </a:t>
            </a:r>
            <a:r>
              <a:rPr lang="es-ES" dirty="0" smtClean="0"/>
              <a:t>(pagada por vecinos)</a:t>
            </a:r>
            <a:endParaRPr lang="es-ES" dirty="0" smtClean="0"/>
          </a:p>
          <a:p>
            <a:r>
              <a:rPr lang="es-ES" dirty="0" smtClean="0"/>
              <a:t>Renovación </a:t>
            </a:r>
            <a:r>
              <a:rPr lang="es-ES" dirty="0" smtClean="0"/>
              <a:t>de resto de </a:t>
            </a:r>
            <a:r>
              <a:rPr lang="es-ES" dirty="0" smtClean="0"/>
              <a:t>tubería al pasar el 80% de la red a </a:t>
            </a:r>
            <a:r>
              <a:rPr lang="es-ES" dirty="0" smtClean="0"/>
              <a:t>norma y toda la cuota pagada.</a:t>
            </a:r>
            <a:endParaRPr lang="es-ES" dirty="0" smtClean="0"/>
          </a:p>
          <a:p>
            <a:r>
              <a:rPr lang="es-ES" dirty="0" smtClean="0"/>
              <a:t>Liquidación y cobro de los recibos (2,5%)</a:t>
            </a:r>
          </a:p>
          <a:p>
            <a:r>
              <a:rPr lang="es-ES" dirty="0" smtClean="0"/>
              <a:t>Controles de calidad del agua</a:t>
            </a:r>
          </a:p>
          <a:p>
            <a:pPr>
              <a:buNone/>
            </a:pPr>
            <a:r>
              <a:rPr lang="es-ES" b="1" dirty="0" smtClean="0"/>
              <a:t>Derechos del Canal:</a:t>
            </a:r>
          </a:p>
          <a:p>
            <a:r>
              <a:rPr lang="es-ES" dirty="0" smtClean="0"/>
              <a:t>Cobro de la cuota de distribución y de la cuota suplementaria</a:t>
            </a:r>
          </a:p>
          <a:p>
            <a:r>
              <a:rPr lang="es-ES" dirty="0" smtClean="0"/>
              <a:t>Consecuencias de la resolución: pago del importe pendiente de cuota suplementaria y del importe pendiente de amortizar de inversiones realizadas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Aducción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dirty="0" smtClean="0"/>
              <a:t>Compromisos del Canal:</a:t>
            </a:r>
          </a:p>
          <a:p>
            <a:r>
              <a:rPr lang="es-ES" dirty="0" smtClean="0"/>
              <a:t>Aportación de agua en el plazo que no se dispone de recursos propios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b="1" dirty="0" smtClean="0"/>
              <a:t>Derechos del Canal:</a:t>
            </a:r>
          </a:p>
          <a:p>
            <a:r>
              <a:rPr lang="es-ES" dirty="0" smtClean="0"/>
              <a:t>Cobro de la cuota de aducción cuando suministra recursos del Canal</a:t>
            </a:r>
          </a:p>
          <a:p>
            <a:r>
              <a:rPr lang="es-ES" dirty="0" smtClean="0"/>
              <a:t>Consecuencias de la resolución: aducción directa a tubería a cuotas del Canal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Acciones en la empresa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3200" dirty="0" smtClean="0"/>
          </a:p>
          <a:p>
            <a:r>
              <a:rPr lang="es-ES" sz="3200" dirty="0" smtClean="0"/>
              <a:t>Entrega al ayuntamiento del 0,02577% de las acciones de Canal Gestión SA</a:t>
            </a:r>
          </a:p>
          <a:p>
            <a:r>
              <a:rPr lang="es-ES" sz="3200" dirty="0" smtClean="0"/>
              <a:t>Obligación de retener el </a:t>
            </a:r>
            <a:r>
              <a:rPr lang="es-ES" sz="3200" dirty="0" smtClean="0"/>
              <a:t>0,00773</a:t>
            </a:r>
            <a:r>
              <a:rPr lang="es-ES" sz="3200" dirty="0" smtClean="0"/>
              <a:t>%</a:t>
            </a:r>
            <a:endParaRPr lang="es-ES" sz="3200" dirty="0" smtClean="0"/>
          </a:p>
          <a:p>
            <a:r>
              <a:rPr lang="es-ES" sz="3200" dirty="0" smtClean="0"/>
              <a:t>Derecho del ayuntamiento a participar en los órganos y a cobrar el dividendo </a:t>
            </a:r>
            <a:r>
              <a:rPr lang="es-ES" sz="3200" dirty="0" smtClean="0"/>
              <a:t>(</a:t>
            </a:r>
            <a:r>
              <a:rPr lang="es-ES" sz="3200" dirty="0"/>
              <a:t>38.862,25 </a:t>
            </a:r>
            <a:r>
              <a:rPr lang="es-ES" sz="3200" dirty="0" smtClean="0"/>
              <a:t> </a:t>
            </a:r>
            <a:r>
              <a:rPr lang="es-ES" sz="3200" dirty="0" smtClean="0"/>
              <a:t>euros en 2015)</a:t>
            </a:r>
          </a:p>
          <a:p>
            <a:endParaRPr lang="es-E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100</TotalTime>
  <Words>520</Words>
  <Application>Microsoft Office PowerPoint</Application>
  <PresentationFormat>Presentación en pantalla (4:3)</PresentationFormat>
  <Paragraphs>71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Constantia</vt:lpstr>
      <vt:lpstr>Wingdings 2</vt:lpstr>
      <vt:lpstr>Flujo</vt:lpstr>
      <vt:lpstr>PLENO MONOGRÁFICO: EL AGUA EN SOTO</vt:lpstr>
      <vt:lpstr>¿Por qué celebrar este Pleno?</vt:lpstr>
      <vt:lpstr>Objetivos del Pleno</vt:lpstr>
      <vt:lpstr>Análisis jurídico: Los Convenios firmados con el Canal de Isabel II</vt:lpstr>
      <vt:lpstr>Deuda</vt:lpstr>
      <vt:lpstr>Alcantarillado</vt:lpstr>
      <vt:lpstr>Distribución</vt:lpstr>
      <vt:lpstr>Aducción</vt:lpstr>
      <vt:lpstr>Acciones en la empresa</vt:lpstr>
      <vt:lpstr>Presentación de PowerPoint</vt:lpstr>
      <vt:lpstr>Objetivos</vt:lpstr>
      <vt:lpstr>Necesidades</vt:lpstr>
      <vt:lpstr>Escenarios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PLENO MONOGRÁFICO SOBRE EL AGUA</dc:title>
  <dc:creator>sval</dc:creator>
  <cp:lastModifiedBy>Juan Lobato</cp:lastModifiedBy>
  <cp:revision>23</cp:revision>
  <dcterms:created xsi:type="dcterms:W3CDTF">2016-07-15T12:11:56Z</dcterms:created>
  <dcterms:modified xsi:type="dcterms:W3CDTF">2016-07-15T17:09:43Z</dcterms:modified>
</cp:coreProperties>
</file>