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80" r:id="rId2"/>
    <p:sldId id="365" r:id="rId3"/>
    <p:sldId id="366" r:id="rId4"/>
    <p:sldId id="367" r:id="rId5"/>
    <p:sldId id="368" r:id="rId6"/>
    <p:sldId id="385" r:id="rId7"/>
    <p:sldId id="369" r:id="rId8"/>
    <p:sldId id="370" r:id="rId9"/>
    <p:sldId id="371" r:id="rId10"/>
    <p:sldId id="381" r:id="rId11"/>
    <p:sldId id="383" r:id="rId12"/>
    <p:sldId id="382" r:id="rId13"/>
    <p:sldId id="376" r:id="rId14"/>
    <p:sldId id="384" r:id="rId15"/>
    <p:sldId id="372" r:id="rId16"/>
    <p:sldId id="386" r:id="rId17"/>
    <p:sldId id="375" r:id="rId18"/>
    <p:sldId id="256" r:id="rId19"/>
    <p:sldId id="257" r:id="rId20"/>
    <p:sldId id="262" r:id="rId21"/>
    <p:sldId id="358" r:id="rId22"/>
    <p:sldId id="284" r:id="rId23"/>
    <p:sldId id="330" r:id="rId24"/>
    <p:sldId id="315" r:id="rId25"/>
    <p:sldId id="359" r:id="rId26"/>
    <p:sldId id="317" r:id="rId27"/>
    <p:sldId id="360" r:id="rId28"/>
    <p:sldId id="319" r:id="rId29"/>
    <p:sldId id="339" r:id="rId30"/>
    <p:sldId id="321" r:id="rId31"/>
    <p:sldId id="322" r:id="rId32"/>
    <p:sldId id="340" r:id="rId33"/>
    <p:sldId id="341" r:id="rId34"/>
    <p:sldId id="314" r:id="rId35"/>
    <p:sldId id="329" r:id="rId36"/>
    <p:sldId id="344" r:id="rId37"/>
    <p:sldId id="337" r:id="rId38"/>
    <p:sldId id="345" r:id="rId39"/>
    <p:sldId id="363" r:id="rId40"/>
    <p:sldId id="346" r:id="rId41"/>
    <p:sldId id="350" r:id="rId42"/>
    <p:sldId id="364" r:id="rId43"/>
    <p:sldId id="351" r:id="rId44"/>
    <p:sldId id="296" r:id="rId45"/>
    <p:sldId id="377" r:id="rId46"/>
    <p:sldId id="378" r:id="rId47"/>
    <p:sldId id="379" r:id="rId4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92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1A535-7C6A-49DA-88BA-044D3AE0696A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039E8-92B0-44E3-B344-84EE1C28C3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970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039E8-92B0-44E3-B344-84EE1C28C31C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348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039E8-92B0-44E3-B344-84EE1C28C31C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3485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039E8-92B0-44E3-B344-84EE1C28C31C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348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33BA-0123-44F2-9FE4-F8AC02D6C8F3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15E-E162-4E34-B758-B0B4B50EF64D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33BA-0123-44F2-9FE4-F8AC02D6C8F3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15E-E162-4E34-B758-B0B4B50EF64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33BA-0123-44F2-9FE4-F8AC02D6C8F3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15E-E162-4E34-B758-B0B4B50EF64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33BA-0123-44F2-9FE4-F8AC02D6C8F3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15E-E162-4E34-B758-B0B4B50EF64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33BA-0123-44F2-9FE4-F8AC02D6C8F3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15E-E162-4E34-B758-B0B4B50EF64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33BA-0123-44F2-9FE4-F8AC02D6C8F3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15E-E162-4E34-B758-B0B4B50EF64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33BA-0123-44F2-9FE4-F8AC02D6C8F3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15E-E162-4E34-B758-B0B4B50EF64D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33BA-0123-44F2-9FE4-F8AC02D6C8F3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15E-E162-4E34-B758-B0B4B50EF64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33BA-0123-44F2-9FE4-F8AC02D6C8F3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15E-E162-4E34-B758-B0B4B50EF64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33BA-0123-44F2-9FE4-F8AC02D6C8F3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15E-E162-4E34-B758-B0B4B50EF64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33BA-0123-44F2-9FE4-F8AC02D6C8F3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0715E-E162-4E34-B758-B0B4B50EF64D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4F933BA-0123-44F2-9FE4-F8AC02D6C8F3}" type="datetimeFigureOut">
              <a:rPr lang="es-ES" smtClean="0"/>
              <a:t>15/07/2016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5A0715E-E162-4E34-B758-B0B4B50EF64D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5536" y="548680"/>
            <a:ext cx="8054898" cy="2423346"/>
          </a:xfrm>
        </p:spPr>
        <p:txBody>
          <a:bodyPr/>
          <a:lstStyle/>
          <a:p>
            <a:pPr marL="0" indent="0" algn="l">
              <a:buNone/>
            </a:pPr>
            <a:r>
              <a:rPr lang="es-ES" dirty="0" smtClean="0">
                <a:solidFill>
                  <a:srgbClr val="C00000"/>
                </a:solidFill>
              </a:rPr>
              <a:t>Aspecto técnicos de la gestión del agua en el municipio de Soto del Real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2022438" y="2852936"/>
            <a:ext cx="5970494" cy="3312368"/>
          </a:xfrm>
        </p:spPr>
        <p:txBody>
          <a:bodyPr>
            <a:normAutofit/>
          </a:bodyPr>
          <a:lstStyle/>
          <a:p>
            <a:endParaRPr lang="es-ES" b="1" dirty="0" smtClean="0">
              <a:solidFill>
                <a:srgbClr val="0070C0"/>
              </a:solidFill>
            </a:endParaRPr>
          </a:p>
          <a:p>
            <a:endParaRPr lang="es-ES" b="1" dirty="0">
              <a:solidFill>
                <a:srgbClr val="0070C0"/>
              </a:solidFill>
            </a:endParaRPr>
          </a:p>
          <a:p>
            <a:endParaRPr lang="es-ES" b="1" dirty="0" smtClean="0">
              <a:solidFill>
                <a:srgbClr val="0070C0"/>
              </a:solidFill>
            </a:endParaRPr>
          </a:p>
          <a:p>
            <a:r>
              <a:rPr lang="es-ES" b="1" dirty="0" smtClean="0">
                <a:solidFill>
                  <a:srgbClr val="0070C0"/>
                </a:solidFill>
              </a:rPr>
              <a:t>1</a:t>
            </a:r>
            <a:r>
              <a:rPr lang="es-ES" b="1" dirty="0">
                <a:solidFill>
                  <a:srgbClr val="0070C0"/>
                </a:solidFill>
              </a:rPr>
              <a:t>.- </a:t>
            </a:r>
            <a:r>
              <a:rPr lang="es-ES" b="1" dirty="0" smtClean="0">
                <a:solidFill>
                  <a:srgbClr val="0070C0"/>
                </a:solidFill>
              </a:rPr>
              <a:t>Situación actual y propuestas de mejora de la Balsa de los </a:t>
            </a:r>
            <a:r>
              <a:rPr lang="es-ES" b="1" dirty="0" err="1" smtClean="0">
                <a:solidFill>
                  <a:srgbClr val="0070C0"/>
                </a:solidFill>
              </a:rPr>
              <a:t>Palancares</a:t>
            </a:r>
            <a:endParaRPr lang="es-ES" b="1" dirty="0" smtClean="0">
              <a:solidFill>
                <a:srgbClr val="0070C0"/>
              </a:solidFill>
            </a:endParaRPr>
          </a:p>
          <a:p>
            <a:r>
              <a:rPr lang="es-ES" b="1" dirty="0">
                <a:solidFill>
                  <a:srgbClr val="0070C0"/>
                </a:solidFill>
              </a:rPr>
              <a:t>2.- Diagnóstico y proyecto de mejora de la E.T.A.P. de Soto del </a:t>
            </a:r>
            <a:r>
              <a:rPr lang="es-ES" b="1" dirty="0" smtClean="0">
                <a:solidFill>
                  <a:srgbClr val="0070C0"/>
                </a:solidFill>
              </a:rPr>
              <a:t>Real</a:t>
            </a:r>
          </a:p>
          <a:p>
            <a:r>
              <a:rPr lang="es-ES" b="1" dirty="0">
                <a:solidFill>
                  <a:srgbClr val="0070C0"/>
                </a:solidFill>
              </a:rPr>
              <a:t>3.- Estado Redes de Distribución de agua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1" y="4005064"/>
            <a:ext cx="1994151" cy="2852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68" y="188640"/>
            <a:ext cx="1020331" cy="19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3435" t="18500" r="46126" b="5703"/>
          <a:stretch/>
        </p:blipFill>
        <p:spPr>
          <a:xfrm>
            <a:off x="251520" y="305266"/>
            <a:ext cx="4269047" cy="60760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5096" t="19485" r="51660" b="12595"/>
          <a:stretch/>
        </p:blipFill>
        <p:spPr>
          <a:xfrm>
            <a:off x="4862143" y="305266"/>
            <a:ext cx="4151418" cy="6148070"/>
          </a:xfrm>
          <a:prstGeom prst="rect">
            <a:avLst/>
          </a:prstGeom>
        </p:spPr>
      </p:pic>
      <p:sp>
        <p:nvSpPr>
          <p:cNvPr id="9" name="Marcador de contenido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462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8263" t="15451" r="29991" b="5808"/>
          <a:stretch/>
        </p:blipFill>
        <p:spPr>
          <a:xfrm>
            <a:off x="257206" y="188640"/>
            <a:ext cx="8659908" cy="649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5"/>
          <p:cNvPicPr>
            <a:picLocks noChangeAspect="1"/>
          </p:cNvPicPr>
          <p:nvPr/>
        </p:nvPicPr>
        <p:blipFill rotWithShape="1">
          <a:blip r:embed="rId2"/>
          <a:srcRect l="23307" t="18734" r="46505" b="5806"/>
          <a:stretch/>
        </p:blipFill>
        <p:spPr>
          <a:xfrm>
            <a:off x="315231" y="215969"/>
            <a:ext cx="4047681" cy="63367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6241" t="38188" r="38931" b="30313"/>
          <a:stretch/>
        </p:blipFill>
        <p:spPr>
          <a:xfrm>
            <a:off x="4388309" y="3942990"/>
            <a:ext cx="4587297" cy="25650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16794" t="27360" r="37825" b="9641"/>
          <a:stretch/>
        </p:blipFill>
        <p:spPr>
          <a:xfrm>
            <a:off x="4439102" y="390788"/>
            <a:ext cx="4536504" cy="354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0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-111718" y="37153"/>
            <a:ext cx="9129422" cy="80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4216400" algn="l"/>
              </a:tabLst>
            </a:pPr>
            <a:r>
              <a:rPr lang="es-ES" altLang="es-ES" sz="1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Inicio del control geométrico de los desplazamientos de los diques a lo largo de toda la coronación </a:t>
            </a:r>
            <a:endParaRPr kumimoji="0" lang="es-ES" altLang="es-ES" sz="1400" b="1" i="1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cs typeface="Arial" panose="020B0604020202020204" pitchFamily="34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4216400" algn="l"/>
              </a:tabLst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290" name="Picture 2" descr="SAM_46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79" y="837275"/>
            <a:ext cx="2558503" cy="191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Bases de colimacion 1, 2 y 3 control geometr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9" y="573538"/>
            <a:ext cx="3648172" cy="293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SAM_61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1" y="4038724"/>
            <a:ext cx="3626646" cy="271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SAM_61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775" y="4229368"/>
            <a:ext cx="3442244" cy="252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75" y="573538"/>
            <a:ext cx="3442244" cy="3168903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56560" y="3369658"/>
            <a:ext cx="4298623" cy="6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4216400" algn="l"/>
              </a:tabLst>
            </a:pPr>
            <a:r>
              <a:rPr lang="es-ES" altLang="es-ES" sz="1200" b="1" dirty="0" smtClean="0">
                <a:cs typeface="Arial" panose="020B0604020202020204" pitchFamily="34" charset="0"/>
              </a:rPr>
              <a:t>Situación de los pilares de observación  donde se ubicarán las bases topográficas</a:t>
            </a: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506960" y="3576603"/>
            <a:ext cx="3995059" cy="6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4216400" algn="l"/>
              </a:tabLst>
            </a:pPr>
            <a:r>
              <a:rPr lang="es-ES" altLang="es-ES" sz="1200" b="1" dirty="0" smtClean="0">
                <a:cs typeface="Arial" panose="020B0604020202020204" pitchFamily="34" charset="0"/>
              </a:rPr>
              <a:t>Situación de los 29 </a:t>
            </a:r>
            <a:r>
              <a:rPr lang="es-ES" altLang="es-ES" sz="1200" b="1" dirty="0" err="1" smtClean="0">
                <a:cs typeface="Arial" panose="020B0604020202020204" pitchFamily="34" charset="0"/>
              </a:rPr>
              <a:t>geopuntos</a:t>
            </a:r>
            <a:r>
              <a:rPr lang="es-ES" altLang="es-ES" sz="1200" b="1" dirty="0" smtClean="0">
                <a:cs typeface="Arial" panose="020B0604020202020204" pitchFamily="34" charset="0"/>
              </a:rPr>
              <a:t> y </a:t>
            </a:r>
            <a:r>
              <a:rPr lang="es-ES" altLang="es-ES" sz="1200" b="1" dirty="0">
                <a:cs typeface="Arial" panose="020B0604020202020204" pitchFamily="34" charset="0"/>
              </a:rPr>
              <a:t>6</a:t>
            </a:r>
            <a:r>
              <a:rPr lang="es-ES" altLang="es-ES" sz="1200" b="1" dirty="0" smtClean="0">
                <a:cs typeface="Arial" panose="020B0604020202020204" pitchFamily="34" charset="0"/>
              </a:rPr>
              <a:t> hitos de control y poligonal de bases </a:t>
            </a:r>
            <a:r>
              <a:rPr lang="es-ES" altLang="es-ES" sz="1200" b="1" dirty="0" err="1" smtClean="0">
                <a:cs typeface="Arial" panose="020B0604020202020204" pitchFamily="34" charset="0"/>
              </a:rPr>
              <a:t>topógraficas</a:t>
            </a: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259" t="17516" r="38931" b="6688"/>
          <a:stretch/>
        </p:blipFill>
        <p:spPr>
          <a:xfrm>
            <a:off x="251520" y="116632"/>
            <a:ext cx="8712969" cy="659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9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301658" y="565609"/>
          <a:ext cx="8436989" cy="6247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80909"/>
                <a:gridCol w="3056080"/>
              </a:tblGrid>
              <a:tr h="305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dirty="0">
                          <a:effectLst/>
                        </a:rPr>
                        <a:t>ACTUACIÓN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dirty="0">
                          <a:effectLst/>
                        </a:rPr>
                        <a:t>FECHA RECOMENDADA DE COMIENZO Y PERIODICIDAD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3171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Control de caudal de los drenes de la balsa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A partir julio 2.016, continua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301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Control de los elementos disueltos o arrastrados en los drenajes de los diques de la balsa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A partir de julio 2.016, continua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386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Desbroce y desforestación de la vegetación arbórea y arbustiva desde la coronación a pie de talud de los diques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A partir de otoño 2.016 durante varios años  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3679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Reparación de grietas y desperfectos del hormigón de la pantalla y del plinto con análisis del estado del hormigón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A partir de otoño de 2.016 con revisión anual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3110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Vigilancia y mejora del estado de la interfase pantalla de hormigón-terraplén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A partir de otoño de 2.016 con revisión anual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3110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Campañas periódicas de control geométrico de los diques de la balsa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Otoño 2.016, cada 6 meses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3016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Contestación a los requerimientos documentales técnicos de CHT para la obtención de la concesión de agua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Otoño 2.016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34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Colocación de piezómetros al final de la campaña de sondeos de investigación del estado del cuerpo de los diques 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A partir de otoño de 2.016, en varios años  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2934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Mejora de la coronación de la balsa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A partir de otoño 2.016, anual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306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Revisión del estado de la válvula de desagüe de fondo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A partir de otoño 2.016, anual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2962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Mejora de las infraestructuras de las captaciones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A partir de otoño 2.016, anual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3492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Eliminación de masa arbórea en el interior del vaso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A partir de otoño 2.016, continua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2953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Reparación de desperfectos del muro de hormigón de coronación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A partir de 2.017, cada 5 años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2952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Retirada de lodos y limpieza del vaso de la balsa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Otoño 2.017 cada 5 años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2784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Retirada de rocas, arenas y lodos para limpieza del vaso del azud de captación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Otoño 2.017 cada 5 años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3141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Eliminación de depresiones del terreno donde se generan charcas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>
                          <a:effectLst/>
                        </a:rPr>
                        <a:t>Otoño 2.017 cada 5 años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2635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Mejora del aliviadero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A partir del año 2.017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2952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Vigilancia del estado de los taludes.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Una vez se realice la desforestación 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2903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Mejora del vallado perimetral del recinto del embalse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900" dirty="0">
                          <a:effectLst/>
                        </a:rPr>
                        <a:t>A partir del año 2.017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78532" y="193839"/>
            <a:ext cx="896546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s-ES" altLang="es-E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ACTUACIONES DE MEJORA DE LA BALSA POR ORDEN PRIORITARIO</a:t>
            </a:r>
            <a:r>
              <a:rPr kumimoji="0" lang="es-ES" altLang="es-ES" sz="13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FECHA RECOMENDADA DE COMIENZO Y PERIODICIDAD</a:t>
            </a:r>
            <a:endParaRPr lang="es-ES" sz="1300" dirty="0"/>
          </a:p>
        </p:txBody>
      </p:sp>
    </p:spTree>
    <p:extLst>
      <p:ext uri="{BB962C8B-B14F-4D97-AF65-F5344CB8AC3E}">
        <p14:creationId xmlns:p14="http://schemas.microsoft.com/office/powerpoint/2010/main" val="103755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110" t="22266" r="45490" b="19656"/>
          <a:stretch/>
        </p:blipFill>
        <p:spPr>
          <a:xfrm>
            <a:off x="-27617" y="3501008"/>
            <a:ext cx="9280137" cy="335699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0153" t="17516" r="38378" b="17516"/>
          <a:stretch/>
        </p:blipFill>
        <p:spPr>
          <a:xfrm>
            <a:off x="-27617" y="-3609"/>
            <a:ext cx="9171617" cy="350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7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239005" y="86611"/>
            <a:ext cx="4253087" cy="80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21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4216400" algn="l"/>
              </a:tabLst>
            </a:pPr>
            <a:r>
              <a:rPr lang="es-ES" altLang="es-ES" sz="1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Limpieza del fondo del vaso del embalse</a:t>
            </a:r>
            <a:endParaRPr kumimoji="0" lang="es-ES" altLang="es-ES" sz="1400" b="1" i="1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cs typeface="Arial" panose="020B0604020202020204" pitchFamily="34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4216400" algn="l"/>
              </a:tabLst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66" name="Picture 2" descr="DSC017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4" y="573538"/>
            <a:ext cx="3953318" cy="287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SC017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09" y="573538"/>
            <a:ext cx="3847574" cy="287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04" y="3685620"/>
            <a:ext cx="3953318" cy="29649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50" y="3685620"/>
            <a:ext cx="3917633" cy="29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t="20089" r="6418" b="31858"/>
          <a:stretch/>
        </p:blipFill>
        <p:spPr bwMode="auto">
          <a:xfrm>
            <a:off x="364554" y="2370603"/>
            <a:ext cx="8599934" cy="393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88639"/>
            <a:ext cx="8820472" cy="2181963"/>
          </a:xfrm>
          <a:noFill/>
        </p:spPr>
        <p:txBody>
          <a:bodyPr/>
          <a:lstStyle/>
          <a:p>
            <a:pPr marL="182880" indent="0">
              <a:buNone/>
            </a:pPr>
            <a:r>
              <a:rPr lang="es-ES" sz="4400" dirty="0" smtClean="0">
                <a:solidFill>
                  <a:srgbClr val="0070C0"/>
                </a:solidFill>
                <a:effectLst/>
              </a:rPr>
              <a:t>2.- Diagnóstico y proyecto </a:t>
            </a:r>
            <a:r>
              <a:rPr lang="es-ES" sz="4400" dirty="0">
                <a:solidFill>
                  <a:srgbClr val="0070C0"/>
                </a:solidFill>
                <a:effectLst/>
              </a:rPr>
              <a:t>de mejora de la E.T.A.P. de Soto del Real</a:t>
            </a:r>
          </a:p>
        </p:txBody>
      </p:sp>
      <p:pic>
        <p:nvPicPr>
          <p:cNvPr id="6" name="0 Imagen" descr="iconremodel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7308304" y="188640"/>
            <a:ext cx="1656184" cy="360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5272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317757" y="1196752"/>
            <a:ext cx="6840760" cy="5733256"/>
          </a:xfrm>
        </p:spPr>
        <p:txBody>
          <a:bodyPr>
            <a:normAutofit/>
          </a:bodyPr>
          <a:lstStyle/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Plan de la Red de Abastecimiento en Soto del Real</a:t>
            </a:r>
          </a:p>
          <a:p>
            <a:pPr marL="822960" lvl="1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dirty="0" smtClean="0"/>
              <a:t>Calidad del agua</a:t>
            </a:r>
          </a:p>
          <a:p>
            <a:pPr marL="640080" lvl="2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1.1. Mejora y adecuación de la ETAP</a:t>
            </a:r>
          </a:p>
          <a:p>
            <a:pPr marL="914400" lvl="3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1.1.1. Estado </a:t>
            </a:r>
            <a:r>
              <a:rPr lang="es-ES" dirty="0"/>
              <a:t>actual ETAP Soto del Real</a:t>
            </a:r>
          </a:p>
          <a:p>
            <a:pPr marL="914400" lvl="3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1.1.2. Solución</a:t>
            </a:r>
          </a:p>
          <a:p>
            <a:pPr marL="640080" lvl="2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1.2. Automatización</a:t>
            </a:r>
          </a:p>
          <a:p>
            <a:pPr marL="822960" lvl="1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dirty="0" smtClean="0"/>
              <a:t>Obras hidráulicas</a:t>
            </a:r>
          </a:p>
          <a:p>
            <a:pPr marL="640080" lvl="2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2.1. Fase I. ETAP-</a:t>
            </a:r>
            <a:r>
              <a:rPr lang="es-ES" dirty="0" err="1" smtClean="0"/>
              <a:t>Hiruela</a:t>
            </a:r>
            <a:endParaRPr lang="es-ES" dirty="0" smtClean="0"/>
          </a:p>
          <a:p>
            <a:pPr marL="640080" lvl="2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2.2. Fase II. Hiruela-Cañada</a:t>
            </a:r>
          </a:p>
          <a:p>
            <a:pPr marL="822960" lvl="1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dirty="0" smtClean="0"/>
              <a:t>Estimación del coste de ejecución</a:t>
            </a:r>
          </a:p>
          <a:p>
            <a:pPr marL="822960" lvl="1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endParaRPr lang="es-E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773646" y="47667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ES" sz="3200" dirty="0" smtClean="0">
                <a:effectLst/>
              </a:rPr>
              <a:t>Índice</a:t>
            </a:r>
            <a:endParaRPr lang="es-ES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22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5284" y="160254"/>
            <a:ext cx="7827988" cy="914401"/>
          </a:xfrm>
          <a:effectLst/>
        </p:spPr>
        <p:txBody>
          <a:bodyPr>
            <a:normAutofit fontScale="90000"/>
          </a:bodyPr>
          <a:lstStyle/>
          <a:p>
            <a:pPr marL="182880" indent="0" algn="ctr">
              <a:lnSpc>
                <a:spcPct val="100000"/>
              </a:lnSpc>
              <a:buNone/>
            </a:pPr>
            <a:r>
              <a:rPr lang="es-ES" sz="2800" b="1" dirty="0" smtClean="0">
                <a:solidFill>
                  <a:srgbClr val="0070C0"/>
                </a:solidFill>
              </a:rPr>
              <a:t>1.- SITUACIÓN </a:t>
            </a:r>
            <a:r>
              <a:rPr lang="es-ES" sz="2800" b="1" dirty="0">
                <a:solidFill>
                  <a:srgbClr val="0070C0"/>
                </a:solidFill>
              </a:rPr>
              <a:t>ACTUAL Y </a:t>
            </a:r>
            <a:r>
              <a:rPr lang="es-ES" sz="2800" b="1" dirty="0" smtClean="0">
                <a:solidFill>
                  <a:srgbClr val="0070C0"/>
                </a:solidFill>
              </a:rPr>
              <a:t>PROPUESTAS DE </a:t>
            </a:r>
            <a:r>
              <a:rPr lang="es-ES" sz="2800" b="1" dirty="0">
                <a:solidFill>
                  <a:srgbClr val="0070C0"/>
                </a:solidFill>
              </a:rPr>
              <a:t>MEJORA </a:t>
            </a:r>
            <a:r>
              <a:rPr lang="es-ES" sz="2800" b="1" dirty="0" smtClean="0">
                <a:solidFill>
                  <a:srgbClr val="0070C0"/>
                </a:solidFill>
              </a:rPr>
              <a:t/>
            </a:r>
            <a:br>
              <a:rPr lang="es-ES" sz="2800" b="1" dirty="0" smtClean="0">
                <a:solidFill>
                  <a:srgbClr val="0070C0"/>
                </a:solidFill>
              </a:rPr>
            </a:br>
            <a:r>
              <a:rPr lang="es-ES" sz="2800" b="1" dirty="0" smtClean="0">
                <a:solidFill>
                  <a:srgbClr val="0070C0"/>
                </a:solidFill>
              </a:rPr>
              <a:t>DE </a:t>
            </a:r>
            <a:r>
              <a:rPr lang="es-ES" sz="2800" b="1" dirty="0">
                <a:solidFill>
                  <a:srgbClr val="0070C0"/>
                </a:solidFill>
              </a:rPr>
              <a:t>LA BALSA DE LOS </a:t>
            </a:r>
            <a:r>
              <a:rPr lang="es-ES" sz="2800" b="1" dirty="0" smtClean="0">
                <a:solidFill>
                  <a:srgbClr val="0070C0"/>
                </a:solidFill>
              </a:rPr>
              <a:t>PALANCARES</a:t>
            </a:r>
            <a:endParaRPr lang="es-ES" sz="2800" dirty="0">
              <a:solidFill>
                <a:srgbClr val="0070C0"/>
              </a:solidFill>
            </a:endParaRPr>
          </a:p>
        </p:txBody>
      </p:sp>
      <p:pic>
        <p:nvPicPr>
          <p:cNvPr id="1026" name="Imagen 1" descr="800px-Presa_s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84" y="1357460"/>
            <a:ext cx="7827988" cy="475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99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76672"/>
            <a:ext cx="8064896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</a:t>
            </a:r>
            <a:r>
              <a:rPr lang="es-ES" sz="3200" dirty="0">
                <a:effectLst/>
              </a:rPr>
              <a:t>Estado actual ETAP Soto del Real</a:t>
            </a:r>
            <a:r>
              <a:rPr lang="es-ES" sz="4800" dirty="0">
                <a:effectLst/>
              </a:rPr>
              <a:t/>
            </a:r>
            <a:br>
              <a:rPr lang="es-ES" sz="4800" dirty="0">
                <a:effectLst/>
              </a:rPr>
            </a:br>
            <a:endParaRPr lang="es-ES" sz="4800" dirty="0">
              <a:effectLst/>
            </a:endParaRPr>
          </a:p>
        </p:txBody>
      </p:sp>
      <p:pic>
        <p:nvPicPr>
          <p:cNvPr id="8" name="7 Imagen"/>
          <p:cNvPicPr/>
          <p:nvPr/>
        </p:nvPicPr>
        <p:blipFill rotWithShape="1">
          <a:blip r:embed="rId2"/>
          <a:srcRect l="17835" t="13683" r="18199" b="3706"/>
          <a:stretch/>
        </p:blipFill>
        <p:spPr bwMode="auto">
          <a:xfrm>
            <a:off x="1907704" y="1269569"/>
            <a:ext cx="5328592" cy="4967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267744" y="2370302"/>
            <a:ext cx="2986715" cy="36933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LIC Cuenca del Manzanares</a:t>
            </a:r>
          </a:p>
        </p:txBody>
      </p:sp>
      <p:sp>
        <p:nvSpPr>
          <p:cNvPr id="3" name="2 Elipse"/>
          <p:cNvSpPr/>
          <p:nvPr/>
        </p:nvSpPr>
        <p:spPr>
          <a:xfrm>
            <a:off x="4427984" y="4653136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4752020" y="4221088"/>
            <a:ext cx="502440" cy="6120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64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t="19318" r="20794" b="7468"/>
          <a:stretch/>
        </p:blipFill>
        <p:spPr bwMode="auto">
          <a:xfrm>
            <a:off x="971599" y="1124744"/>
            <a:ext cx="7053943" cy="535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23528" y="476672"/>
            <a:ext cx="80648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smtClean="0">
                <a:effectLst/>
              </a:rPr>
              <a:t> Estado actual ETAP Soto del Real</a:t>
            </a:r>
            <a:r>
              <a:rPr lang="es-ES" sz="4800" smtClean="0">
                <a:effectLst/>
              </a:rPr>
              <a:t/>
            </a:r>
            <a:br>
              <a:rPr lang="es-ES" sz="4800" smtClean="0">
                <a:effectLst/>
              </a:rPr>
            </a:br>
            <a:endParaRPr lang="es-ES" sz="4800" dirty="0">
              <a:effectLst/>
            </a:endParaRPr>
          </a:p>
        </p:txBody>
      </p:sp>
      <p:cxnSp>
        <p:nvCxnSpPr>
          <p:cNvPr id="8" name="7 Conector recto de flecha"/>
          <p:cNvCxnSpPr>
            <a:stCxn id="10" idx="1"/>
          </p:cNvCxnSpPr>
          <p:nvPr/>
        </p:nvCxnSpPr>
        <p:spPr>
          <a:xfrm flipH="1" flipV="1">
            <a:off x="6156176" y="4140704"/>
            <a:ext cx="720080" cy="1692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6876256" y="4140704"/>
            <a:ext cx="2088232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4 </a:t>
            </a:r>
            <a:r>
              <a:rPr lang="es-ES" sz="1600" dirty="0"/>
              <a:t>filtros lentos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475656" y="2602214"/>
            <a:ext cx="129614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ETAP nueva 1984</a:t>
            </a:r>
            <a:endParaRPr lang="es-ES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148064" y="2276872"/>
            <a:ext cx="129614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ETAP vieja 1960</a:t>
            </a:r>
            <a:endParaRPr lang="es-ES" sz="16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396622" y="4754307"/>
            <a:ext cx="2088232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6 filtros lentos</a:t>
            </a:r>
          </a:p>
        </p:txBody>
      </p:sp>
      <p:cxnSp>
        <p:nvCxnSpPr>
          <p:cNvPr id="14" name="13 Conector recto de flecha"/>
          <p:cNvCxnSpPr>
            <a:stCxn id="13" idx="0"/>
          </p:cNvCxnSpPr>
          <p:nvPr/>
        </p:nvCxnSpPr>
        <p:spPr>
          <a:xfrm flipV="1">
            <a:off x="2440738" y="4140704"/>
            <a:ext cx="201535" cy="6136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4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sz="quarter" idx="13"/>
          </p:nvPr>
        </p:nvSpPr>
        <p:spPr>
          <a:xfrm>
            <a:off x="1691680" y="2636912"/>
            <a:ext cx="4680520" cy="3384376"/>
          </a:xfrm>
        </p:spPr>
        <p:txBody>
          <a:bodyPr/>
          <a:lstStyle/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rgbClr val="C00000"/>
                </a:solidFill>
              </a:rPr>
              <a:t>Funcionales</a:t>
            </a:r>
          </a:p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chemeClr val="tx1"/>
                </a:solidFill>
              </a:rPr>
              <a:t>Eléctricas</a:t>
            </a:r>
          </a:p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chemeClr val="tx1"/>
                </a:solidFill>
              </a:rPr>
              <a:t>Control e instrumentación</a:t>
            </a:r>
          </a:p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chemeClr val="tx1"/>
                </a:solidFill>
              </a:rPr>
              <a:t>Seguridad y salud </a:t>
            </a:r>
            <a:r>
              <a:rPr lang="es-ES" dirty="0" smtClean="0">
                <a:solidFill>
                  <a:schemeClr val="tx1"/>
                </a:solidFill>
              </a:rPr>
              <a:t>laboral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75656" y="1763065"/>
            <a:ext cx="6125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" algn="ctr">
              <a:spcBef>
                <a:spcPts val="12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Deficiencias en las actuales instalaciones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211961" y="2636912"/>
            <a:ext cx="20882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C00000"/>
                </a:solidFill>
              </a:rPr>
              <a:t>Captación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C00000"/>
                </a:solidFill>
              </a:rPr>
              <a:t>Preoxidación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C00000"/>
                </a:solidFill>
              </a:rPr>
              <a:t>Filtrado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C00000"/>
                </a:solidFill>
              </a:rPr>
              <a:t>Desinfección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23528" y="476672"/>
            <a:ext cx="8064896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</a:t>
            </a:r>
            <a:r>
              <a:rPr lang="es-ES" sz="3200" dirty="0">
                <a:effectLst/>
              </a:rPr>
              <a:t>Estado actual ETAP Soto del Real</a:t>
            </a:r>
            <a:r>
              <a:rPr lang="es-ES" sz="4800" dirty="0">
                <a:effectLst/>
              </a:rPr>
              <a:t/>
            </a:r>
            <a:br>
              <a:rPr lang="es-ES" sz="4800" dirty="0">
                <a:effectLst/>
              </a:rPr>
            </a:br>
            <a:endParaRPr lang="es-ES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043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323528" y="476672"/>
            <a:ext cx="80648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Estado actual ETAP Soto del Real</a:t>
            </a:r>
            <a:r>
              <a:rPr lang="es-ES" sz="4800" dirty="0" smtClean="0">
                <a:effectLst/>
              </a:rPr>
              <a:t/>
            </a:r>
            <a:br>
              <a:rPr lang="es-ES" sz="4800" dirty="0" smtClean="0">
                <a:effectLst/>
              </a:rPr>
            </a:br>
            <a:endParaRPr lang="es-ES" sz="4800" dirty="0">
              <a:effectLst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5" y="2521542"/>
            <a:ext cx="4062457" cy="243747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2532651"/>
            <a:ext cx="4043941" cy="242636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843808" y="1772816"/>
            <a:ext cx="319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Deficiencias en la captación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37048" y="5301208"/>
            <a:ext cx="6524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/>
              <a:t>Válvulas oxidadas muy difíciles o casi imposibles de manejar.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Tuberías de fibrocemento.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Imposibilidad de incluir sistema </a:t>
            </a:r>
            <a:r>
              <a:rPr lang="es-ES" sz="1600" b="1" dirty="0" smtClean="0">
                <a:solidFill>
                  <a:srgbClr val="C00000"/>
                </a:solidFill>
              </a:rPr>
              <a:t>eléctrico para automatización.</a:t>
            </a:r>
            <a:endParaRPr lang="es-E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23528" y="476672"/>
            <a:ext cx="80648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Estado actual ETAP Soto del Real</a:t>
            </a:r>
            <a:r>
              <a:rPr lang="es-ES" sz="4800" dirty="0" smtClean="0">
                <a:effectLst/>
              </a:rPr>
              <a:t/>
            </a:r>
            <a:br>
              <a:rPr lang="es-ES" sz="4800" dirty="0" smtClean="0">
                <a:effectLst/>
              </a:rPr>
            </a:br>
            <a:endParaRPr lang="es-ES" sz="4800" dirty="0">
              <a:effectLst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177129"/>
            <a:ext cx="2602632" cy="433772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42148"/>
            <a:ext cx="2736304" cy="4560507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2787694" y="1506921"/>
            <a:ext cx="313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Deficiencias en la filtración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203848" y="2708920"/>
            <a:ext cx="30243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Granulometría inadecuada.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/>
              <a:t>Reparto heterogéneo.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Fugas importantes.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/>
              <a:t>Dimensiones inapropiadas para mantenimiento.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Nunca se ha renovado la arena de los filtros.</a:t>
            </a:r>
          </a:p>
          <a:p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3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23528" y="476672"/>
            <a:ext cx="80648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Estado actual ETAP Soto del Real</a:t>
            </a:r>
            <a:r>
              <a:rPr lang="es-ES" sz="4800" dirty="0" smtClean="0">
                <a:effectLst/>
              </a:rPr>
              <a:t/>
            </a:r>
            <a:br>
              <a:rPr lang="es-ES" sz="4800" dirty="0" smtClean="0">
                <a:effectLst/>
              </a:rPr>
            </a:br>
            <a:endParaRPr lang="es-ES" sz="4800" dirty="0">
              <a:effectLst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843808" y="1403484"/>
            <a:ext cx="313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Deficiencias en la filtración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18" y="1916832"/>
            <a:ext cx="4569770" cy="2741862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7" y="1916832"/>
            <a:ext cx="4320479" cy="2592288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11560" y="4658694"/>
            <a:ext cx="77768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Lavado con agua sin tratar. </a:t>
            </a:r>
            <a:r>
              <a:rPr lang="es-ES" sz="1600" dirty="0"/>
              <a:t>El agua sin tratar entra por debajo de los filtros, por lo que la materia orgánica y los patógenos quedan retenidos en su interior. Solo se elimina la capa superficial.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Las </a:t>
            </a:r>
            <a:r>
              <a:rPr lang="es-ES" sz="1600" dirty="0"/>
              <a:t>posibles filtraciones no permitirían la utilización de reactivos más agresivos que dañarían más las instalaciones y por riesgo de contaminación del acuífero (aguas subterráneas).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Nunca se ha renovado la arena de los filtros.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73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23528" y="476672"/>
            <a:ext cx="80648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Estado actual ETAP Soto del Real</a:t>
            </a:r>
            <a:r>
              <a:rPr lang="es-ES" sz="4800" dirty="0" smtClean="0">
                <a:effectLst/>
              </a:rPr>
              <a:t/>
            </a:r>
            <a:br>
              <a:rPr lang="es-ES" sz="4800" dirty="0" smtClean="0">
                <a:effectLst/>
              </a:rPr>
            </a:br>
            <a:endParaRPr lang="es-ES" sz="4800" dirty="0">
              <a:effectLst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802726"/>
            <a:ext cx="2952328" cy="462870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2" t="-272" r="28234" b="272"/>
          <a:stretch/>
        </p:blipFill>
        <p:spPr>
          <a:xfrm>
            <a:off x="107504" y="1802726"/>
            <a:ext cx="3170408" cy="389532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843808" y="1403484"/>
            <a:ext cx="313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Deficiencias en la filtración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347864" y="2132856"/>
            <a:ext cx="283940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Fugas importantes.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Suelo inundado.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/>
              <a:t>Tuberías de fibrocemento.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/>
              <a:t>Válvulas oxidadas y totalmente </a:t>
            </a:r>
            <a:r>
              <a:rPr lang="es-ES" sz="1600" dirty="0" smtClean="0"/>
              <a:t>disfuncionales.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Reparto </a:t>
            </a:r>
            <a:r>
              <a:rPr lang="es-ES" sz="1600" dirty="0"/>
              <a:t>a filtros </a:t>
            </a:r>
            <a:r>
              <a:rPr lang="es-ES" sz="1600" dirty="0" smtClean="0"/>
              <a:t>heterogéneo.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Sujeción </a:t>
            </a:r>
            <a:r>
              <a:rPr lang="es-ES" sz="1600" dirty="0"/>
              <a:t>con hormigón y no con material metálico desmontable.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751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23528" y="476672"/>
            <a:ext cx="80648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Estado actual ETAP Soto del Real</a:t>
            </a:r>
            <a:r>
              <a:rPr lang="es-ES" sz="4800" dirty="0" smtClean="0">
                <a:effectLst/>
              </a:rPr>
              <a:t/>
            </a:r>
            <a:br>
              <a:rPr lang="es-ES" sz="4800" dirty="0" smtClean="0">
                <a:effectLst/>
              </a:rPr>
            </a:br>
            <a:endParaRPr lang="es-ES" sz="4800" dirty="0"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843808" y="1403484"/>
            <a:ext cx="351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Deficiencias en la desinfección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3137824" cy="188269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44" y="1902011"/>
            <a:ext cx="4577984" cy="2746791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55576" y="4648802"/>
            <a:ext cx="5904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No se dispone de caudalímetro para dosificar correctamente el cloro.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No se dispone de estación de calidad para realizar una correcta dosificación  del </a:t>
            </a:r>
            <a:r>
              <a:rPr lang="es-ES" sz="1600" b="1" dirty="0" smtClean="0">
                <a:solidFill>
                  <a:srgbClr val="C00000"/>
                </a:solidFill>
              </a:rPr>
              <a:t>cloro.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Almacenamiento </a:t>
            </a:r>
            <a:r>
              <a:rPr lang="es-ES" sz="1600" dirty="0"/>
              <a:t>no acorde a la normativa MIE-APQ-3, regulada por RD </a:t>
            </a:r>
            <a:r>
              <a:rPr lang="es-ES" sz="1600" dirty="0" smtClean="0"/>
              <a:t>379/2001.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La </a:t>
            </a:r>
            <a:r>
              <a:rPr lang="es-ES" sz="1600" dirty="0"/>
              <a:t>instalación eléctrica en esta sala no cuenta con protección ante atmósferas explosivas (normativa ATEX).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86433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r="14229"/>
          <a:stretch/>
        </p:blipFill>
        <p:spPr bwMode="auto">
          <a:xfrm>
            <a:off x="291239" y="1844824"/>
            <a:ext cx="3816424" cy="30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23528" y="476672"/>
            <a:ext cx="80648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Estado actual ETAP Soto del Real</a:t>
            </a:r>
            <a:r>
              <a:rPr lang="es-ES" sz="4800" dirty="0" smtClean="0">
                <a:effectLst/>
              </a:rPr>
              <a:t/>
            </a:r>
            <a:br>
              <a:rPr lang="es-ES" sz="4800" dirty="0" smtClean="0">
                <a:effectLst/>
              </a:rPr>
            </a:br>
            <a:endParaRPr lang="es-ES" sz="4800" dirty="0"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843808" y="1403484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Deficiencias en la distribución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71600" y="5085184"/>
            <a:ext cx="82773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1600" b="1" dirty="0" smtClean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rgbClr val="C00000"/>
                </a:solidFill>
              </a:rPr>
              <a:t>Tuberías </a:t>
            </a:r>
            <a:r>
              <a:rPr lang="es-ES" sz="1600" b="1" dirty="0">
                <a:solidFill>
                  <a:srgbClr val="C00000"/>
                </a:solidFill>
              </a:rPr>
              <a:t>de fibrocemento rotas</a:t>
            </a:r>
            <a:r>
              <a:rPr lang="es-ES" sz="1600" dirty="0"/>
              <a:t>, lo que demuestra lo inapropiado </a:t>
            </a:r>
            <a:r>
              <a:rPr lang="es-ES" sz="1600" dirty="0" smtClean="0"/>
              <a:t>de </a:t>
            </a:r>
            <a:r>
              <a:rPr lang="es-ES" sz="1600" dirty="0"/>
              <a:t>este material.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Riesgo de intrusión de seres vivos </a:t>
            </a:r>
            <a:r>
              <a:rPr lang="es-ES" sz="1600" dirty="0"/>
              <a:t>(insectos, roedores, anfibios…).</a:t>
            </a:r>
          </a:p>
          <a:p>
            <a:endParaRPr lang="es-E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21126" r="18442"/>
          <a:stretch/>
        </p:blipFill>
        <p:spPr>
          <a:xfrm>
            <a:off x="4211960" y="1870141"/>
            <a:ext cx="4409928" cy="30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sz="quarter" idx="13"/>
          </p:nvPr>
        </p:nvSpPr>
        <p:spPr>
          <a:xfrm>
            <a:off x="1691680" y="2636912"/>
            <a:ext cx="4680520" cy="3384376"/>
          </a:xfrm>
        </p:spPr>
        <p:txBody>
          <a:bodyPr/>
          <a:lstStyle/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Funcionales</a:t>
            </a:r>
          </a:p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b="1" dirty="0">
                <a:solidFill>
                  <a:srgbClr val="C00000"/>
                </a:solidFill>
              </a:rPr>
              <a:t>Eléctricas</a:t>
            </a:r>
          </a:p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Control e instrumentación</a:t>
            </a:r>
          </a:p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Seguridad y salud 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</a:rPr>
              <a:t>laboral</a:t>
            </a:r>
            <a:endParaRPr lang="es-E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75656" y="1763065"/>
            <a:ext cx="6125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" algn="ctr">
              <a:spcBef>
                <a:spcPts val="12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Deficiencias en las actuales instalaciones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211959" y="3278706"/>
            <a:ext cx="392443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C00000"/>
                </a:solidFill>
              </a:rPr>
              <a:t>Necesidad de revisión por un Organismo de Control Autorizado (OCA)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C00000"/>
                </a:solidFill>
              </a:rPr>
              <a:t>Acometida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C00000"/>
                </a:solidFill>
              </a:rPr>
              <a:t>Cuadro General de Baja Tensión</a:t>
            </a:r>
          </a:p>
          <a:p>
            <a:endParaRPr lang="es-ES" b="1" dirty="0" smtClean="0">
              <a:solidFill>
                <a:srgbClr val="C00000"/>
              </a:solidFill>
            </a:endParaRPr>
          </a:p>
          <a:p>
            <a:endParaRPr lang="es-ES" b="1" dirty="0" smtClean="0">
              <a:solidFill>
                <a:srgbClr val="C00000"/>
              </a:solidFill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23528" y="476672"/>
            <a:ext cx="8064896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</a:t>
            </a:r>
            <a:r>
              <a:rPr lang="es-ES" sz="3200" dirty="0">
                <a:effectLst/>
              </a:rPr>
              <a:t>Estado actual ETAP Soto del Real</a:t>
            </a:r>
            <a:r>
              <a:rPr lang="es-ES" sz="4800" dirty="0">
                <a:effectLst/>
              </a:rPr>
              <a:t/>
            </a:r>
            <a:br>
              <a:rPr lang="es-ES" sz="4800" dirty="0">
                <a:effectLst/>
              </a:rPr>
            </a:br>
            <a:endParaRPr lang="es-ES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73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Imagen 828" descr="mapa raster 1 25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885"/>
            <a:ext cx="9144000" cy="61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05789" y="615089"/>
            <a:ext cx="1736725" cy="258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Embalse de Los Palancares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3"/>
          <p:cNvSpPr>
            <a:spLocks noChangeShapeType="1"/>
          </p:cNvSpPr>
          <p:nvPr/>
        </p:nvSpPr>
        <p:spPr bwMode="auto">
          <a:xfrm>
            <a:off x="2259851" y="881789"/>
            <a:ext cx="492776" cy="73962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0529" y="6130797"/>
            <a:ext cx="797147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Ubicación del embalse de Los Palancares en el término municipal de Soto del Real</a:t>
            </a:r>
            <a:endParaRPr kumimoji="0" lang="es-ES" altLang="es-E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7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323528" y="476672"/>
            <a:ext cx="80648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smtClean="0">
                <a:effectLst/>
              </a:rPr>
              <a:t> Estado actual ETAP Soto del Real</a:t>
            </a:r>
            <a:r>
              <a:rPr lang="es-ES" sz="4800" smtClean="0">
                <a:effectLst/>
              </a:rPr>
              <a:t/>
            </a:r>
            <a:br>
              <a:rPr lang="es-ES" sz="4800" smtClean="0">
                <a:effectLst/>
              </a:rPr>
            </a:br>
            <a:endParaRPr lang="es-ES" sz="4800" dirty="0">
              <a:effectLst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3" y="2348880"/>
            <a:ext cx="2143810" cy="357301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3" b="14855"/>
          <a:stretch/>
        </p:blipFill>
        <p:spPr>
          <a:xfrm>
            <a:off x="3131840" y="2304154"/>
            <a:ext cx="5670722" cy="3868489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843808" y="1403484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Deficiencias eléctricas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23528" y="476672"/>
            <a:ext cx="80648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Estado actual ETAP Soto del Real</a:t>
            </a:r>
            <a:r>
              <a:rPr lang="es-ES" sz="4800" dirty="0" smtClean="0">
                <a:effectLst/>
              </a:rPr>
              <a:t/>
            </a:r>
            <a:br>
              <a:rPr lang="es-ES" sz="4800" dirty="0" smtClean="0">
                <a:effectLst/>
              </a:rPr>
            </a:br>
            <a:endParaRPr lang="es-ES" sz="4800" dirty="0">
              <a:effectLst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/>
          <a:stretch/>
        </p:blipFill>
        <p:spPr>
          <a:xfrm>
            <a:off x="239236" y="2492896"/>
            <a:ext cx="4394826" cy="280831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13" y="3429000"/>
            <a:ext cx="4741594" cy="237779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101466" y="1470846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Deficiencias eléctricas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sz="quarter" idx="13"/>
          </p:nvPr>
        </p:nvSpPr>
        <p:spPr>
          <a:xfrm>
            <a:off x="1691680" y="2636912"/>
            <a:ext cx="4680520" cy="3384376"/>
          </a:xfrm>
        </p:spPr>
        <p:txBody>
          <a:bodyPr/>
          <a:lstStyle/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Funcionales</a:t>
            </a:r>
          </a:p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Eléctricas</a:t>
            </a:r>
          </a:p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b="1" dirty="0">
                <a:solidFill>
                  <a:srgbClr val="C00000"/>
                </a:solidFill>
              </a:rPr>
              <a:t>Control e instrumentación</a:t>
            </a:r>
          </a:p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Seguridad y salud 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</a:rPr>
              <a:t>laboral</a:t>
            </a:r>
            <a:endParaRPr lang="es-E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75656" y="1763065"/>
            <a:ext cx="6125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" algn="ctr">
              <a:spcBef>
                <a:spcPts val="12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es-ES" sz="2400" dirty="0">
                <a:solidFill>
                  <a:srgbClr val="C00000"/>
                </a:solidFill>
              </a:rPr>
              <a:t>Deficiencias en las actuales instalaciones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580112" y="3789040"/>
            <a:ext cx="19622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C00000"/>
                </a:solidFill>
              </a:rPr>
              <a:t>Inexistente</a:t>
            </a: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23528" y="476672"/>
            <a:ext cx="8064896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</a:t>
            </a:r>
            <a:r>
              <a:rPr lang="es-ES" sz="3200" dirty="0">
                <a:effectLst/>
              </a:rPr>
              <a:t>Estado actual ETAP Soto del Real</a:t>
            </a:r>
            <a:r>
              <a:rPr lang="es-ES" sz="4800" dirty="0">
                <a:effectLst/>
              </a:rPr>
              <a:t/>
            </a:r>
            <a:br>
              <a:rPr lang="es-ES" sz="4800" dirty="0">
                <a:effectLst/>
              </a:rPr>
            </a:br>
            <a:endParaRPr lang="es-ES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742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sz="quarter" idx="13"/>
          </p:nvPr>
        </p:nvSpPr>
        <p:spPr>
          <a:xfrm>
            <a:off x="1691680" y="2636912"/>
            <a:ext cx="4680520" cy="3384376"/>
          </a:xfrm>
        </p:spPr>
        <p:txBody>
          <a:bodyPr/>
          <a:lstStyle/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Funcionales</a:t>
            </a:r>
          </a:p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Eléctricas</a:t>
            </a:r>
          </a:p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Control e instrumentación</a:t>
            </a:r>
          </a:p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b="1" dirty="0">
                <a:solidFill>
                  <a:srgbClr val="C00000"/>
                </a:solidFill>
              </a:rPr>
              <a:t>Seguridad y salud </a:t>
            </a:r>
            <a:r>
              <a:rPr lang="es-ES" b="1" dirty="0" smtClean="0">
                <a:solidFill>
                  <a:srgbClr val="C00000"/>
                </a:solidFill>
              </a:rPr>
              <a:t>laboral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75656" y="1763065"/>
            <a:ext cx="6125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" algn="ctr">
              <a:spcBef>
                <a:spcPts val="12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es-ES" sz="2400" b="1" dirty="0">
                <a:solidFill>
                  <a:srgbClr val="C00000"/>
                </a:solidFill>
              </a:rPr>
              <a:t>Deficiencias en las actuales instalaciones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653285" y="4365104"/>
            <a:ext cx="19622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C00000"/>
                </a:solidFill>
              </a:rPr>
              <a:t>Inexistente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23528" y="476672"/>
            <a:ext cx="80648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smtClean="0">
                <a:effectLst/>
              </a:rPr>
              <a:t> Estado actual ETAP Soto del Real</a:t>
            </a:r>
            <a:r>
              <a:rPr lang="es-ES" sz="4800" smtClean="0">
                <a:effectLst/>
              </a:rPr>
              <a:t/>
            </a:r>
            <a:br>
              <a:rPr lang="es-ES" sz="4800" smtClean="0">
                <a:effectLst/>
              </a:rPr>
            </a:br>
            <a:endParaRPr lang="es-ES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04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2" y="2021405"/>
            <a:ext cx="3744416" cy="290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71" y="2025241"/>
            <a:ext cx="418284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23528" y="476672"/>
            <a:ext cx="80648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Estado actual ETAP Soto del Real</a:t>
            </a:r>
            <a:r>
              <a:rPr lang="es-ES" sz="4800" dirty="0" smtClean="0">
                <a:effectLst/>
              </a:rPr>
              <a:t/>
            </a:r>
            <a:br>
              <a:rPr lang="es-ES" sz="4800" dirty="0" smtClean="0">
                <a:effectLst/>
              </a:rPr>
            </a:br>
            <a:endParaRPr lang="es-ES" sz="4800" dirty="0">
              <a:effectLst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231140" y="1393804"/>
            <a:ext cx="4569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Deficiencias en seguridad y salud laboral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83568" y="5229200"/>
            <a:ext cx="8024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C00000"/>
                </a:solidFill>
              </a:rPr>
              <a:t>No existen medidas de protección </a:t>
            </a:r>
            <a:r>
              <a:rPr lang="es-ES" sz="1600" b="1" dirty="0" smtClean="0">
                <a:solidFill>
                  <a:srgbClr val="C00000"/>
                </a:solidFill>
              </a:rPr>
              <a:t>colectivas, individuales</a:t>
            </a:r>
            <a:r>
              <a:rPr lang="es-ES" sz="1600" b="1" dirty="0">
                <a:solidFill>
                  <a:srgbClr val="C00000"/>
                </a:solidFill>
              </a:rPr>
              <a:t>, ni contra </a:t>
            </a:r>
            <a:r>
              <a:rPr lang="es-ES" sz="1600" b="1" dirty="0" smtClean="0">
                <a:solidFill>
                  <a:srgbClr val="C00000"/>
                </a:solidFill>
              </a:rPr>
              <a:t>incendios.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rgbClr val="C00000"/>
                </a:solidFill>
              </a:rPr>
              <a:t>El cloro gas es peligroso por riesgo de fugas e intoxicación letal.</a:t>
            </a:r>
            <a:endParaRPr lang="es-E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063580" cy="31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" b="4907"/>
          <a:stretch/>
        </p:blipFill>
        <p:spPr bwMode="auto">
          <a:xfrm>
            <a:off x="4427984" y="1988840"/>
            <a:ext cx="4338836" cy="310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23528" y="476672"/>
            <a:ext cx="80648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1.1.2.</a:t>
            </a:r>
            <a:r>
              <a:rPr lang="es-ES" sz="3200" dirty="0" smtClean="0">
                <a:effectLst/>
              </a:rPr>
              <a:t> Estado actual ETAP Soto del Real</a:t>
            </a:r>
            <a:r>
              <a:rPr lang="es-ES" sz="4800" dirty="0" smtClean="0">
                <a:effectLst/>
              </a:rPr>
              <a:t/>
            </a:r>
            <a:br>
              <a:rPr lang="es-ES" sz="4800" dirty="0" smtClean="0">
                <a:effectLst/>
              </a:rPr>
            </a:br>
            <a:endParaRPr lang="es-ES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538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t="45583" r="38483" b="4686"/>
          <a:stretch/>
        </p:blipFill>
        <p:spPr bwMode="auto">
          <a:xfrm>
            <a:off x="681646" y="1484784"/>
            <a:ext cx="7706778" cy="437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755576" y="476672"/>
            <a:ext cx="76328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1.1.3.</a:t>
            </a:r>
            <a:r>
              <a:rPr lang="es-ES" sz="3200" dirty="0" smtClean="0">
                <a:effectLst/>
              </a:rPr>
              <a:t> </a:t>
            </a:r>
            <a:r>
              <a:rPr lang="es-ES" sz="3200" dirty="0">
                <a:effectLst/>
              </a:rPr>
              <a:t>Solución</a:t>
            </a:r>
            <a:endParaRPr lang="es-ES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37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19319" r="21463" b="6248"/>
          <a:stretch/>
        </p:blipFill>
        <p:spPr bwMode="auto">
          <a:xfrm>
            <a:off x="697491" y="476672"/>
            <a:ext cx="8018997" cy="599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476672"/>
            <a:ext cx="7632848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ES" sz="36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1.1.3</a:t>
            </a:r>
            <a:r>
              <a:rPr lang="es-ES" sz="36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r>
              <a:rPr lang="es-ES" sz="32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s-ES" sz="3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Solución</a:t>
            </a:r>
            <a:endParaRPr lang="es-ES" sz="4800" dirty="0">
              <a:effectLst/>
            </a:endParaRPr>
          </a:p>
        </p:txBody>
      </p:sp>
      <p:cxnSp>
        <p:nvCxnSpPr>
          <p:cNvPr id="9" name="8 Conector recto de flecha"/>
          <p:cNvCxnSpPr>
            <a:stCxn id="5" idx="3"/>
          </p:cNvCxnSpPr>
          <p:nvPr/>
        </p:nvCxnSpPr>
        <p:spPr>
          <a:xfrm flipV="1">
            <a:off x="6585819" y="836712"/>
            <a:ext cx="218429" cy="2712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4499992" y="938666"/>
            <a:ext cx="2085827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600" dirty="0"/>
              <a:t>Arqueta de conexión</a:t>
            </a:r>
          </a:p>
        </p:txBody>
      </p:sp>
      <p:cxnSp>
        <p:nvCxnSpPr>
          <p:cNvPr id="11" name="10 Conector recto de flecha"/>
          <p:cNvCxnSpPr>
            <a:stCxn id="10" idx="2"/>
          </p:cNvCxnSpPr>
          <p:nvPr/>
        </p:nvCxnSpPr>
        <p:spPr>
          <a:xfrm flipH="1">
            <a:off x="2771800" y="2361946"/>
            <a:ext cx="1044116" cy="5629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697490" y="2052137"/>
            <a:ext cx="142623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Cámara de preoxidación</a:t>
            </a:r>
          </a:p>
        </p:txBody>
      </p:sp>
      <p:cxnSp>
        <p:nvCxnSpPr>
          <p:cNvPr id="15" name="14 Conector recto de flecha"/>
          <p:cNvCxnSpPr>
            <a:stCxn id="14" idx="2"/>
          </p:cNvCxnSpPr>
          <p:nvPr/>
        </p:nvCxnSpPr>
        <p:spPr>
          <a:xfrm flipH="1">
            <a:off x="1331640" y="2636912"/>
            <a:ext cx="78969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>
            <a:stCxn id="21" idx="1"/>
          </p:cNvCxnSpPr>
          <p:nvPr/>
        </p:nvCxnSpPr>
        <p:spPr>
          <a:xfrm flipH="1">
            <a:off x="2924200" y="3420738"/>
            <a:ext cx="68000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3604207" y="3251461"/>
            <a:ext cx="1656184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Filtros rápidos</a:t>
            </a:r>
          </a:p>
        </p:txBody>
      </p:sp>
      <p:cxnSp>
        <p:nvCxnSpPr>
          <p:cNvPr id="24" name="23 Conector recto de flecha"/>
          <p:cNvCxnSpPr>
            <a:stCxn id="23" idx="1"/>
          </p:cNvCxnSpPr>
          <p:nvPr/>
        </p:nvCxnSpPr>
        <p:spPr>
          <a:xfrm flipH="1">
            <a:off x="2924202" y="3886309"/>
            <a:ext cx="675024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>
            <a:stCxn id="32" idx="0"/>
          </p:cNvCxnSpPr>
          <p:nvPr/>
        </p:nvCxnSpPr>
        <p:spPr>
          <a:xfrm flipH="1" flipV="1">
            <a:off x="1317588" y="5089539"/>
            <a:ext cx="278603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852629" y="5449579"/>
            <a:ext cx="148712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Depósito agua tratada</a:t>
            </a:r>
          </a:p>
        </p:txBody>
      </p:sp>
      <p:cxnSp>
        <p:nvCxnSpPr>
          <p:cNvPr id="35" name="34 Conector recto de flecha"/>
          <p:cNvCxnSpPr>
            <a:stCxn id="34" idx="0"/>
          </p:cNvCxnSpPr>
          <p:nvPr/>
        </p:nvCxnSpPr>
        <p:spPr>
          <a:xfrm flipH="1" flipV="1">
            <a:off x="2267744" y="5076180"/>
            <a:ext cx="1483882" cy="4831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2725179" y="5559330"/>
            <a:ext cx="205289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Desinfección: Hipoclorito sódico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3599226" y="3717032"/>
            <a:ext cx="2052893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Cuadros y reactivos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771800" y="1777171"/>
            <a:ext cx="208823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Arqueta de control y medida de caudal</a:t>
            </a:r>
          </a:p>
        </p:txBody>
      </p:sp>
    </p:spTree>
    <p:extLst>
      <p:ext uri="{BB962C8B-B14F-4D97-AF65-F5344CB8AC3E}">
        <p14:creationId xmlns:p14="http://schemas.microsoft.com/office/powerpoint/2010/main" val="375015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476672"/>
            <a:ext cx="7632848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1.2.</a:t>
            </a:r>
            <a:r>
              <a:rPr lang="es-ES" sz="3200" dirty="0" smtClean="0">
                <a:effectLst/>
              </a:rPr>
              <a:t> Automatización de la red de suministro</a:t>
            </a:r>
            <a:endParaRPr lang="es-ES" sz="4800" dirty="0">
              <a:effectLst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10" y="1844824"/>
            <a:ext cx="6830379" cy="4239217"/>
          </a:xfrm>
          <a:prstGeom prst="rect">
            <a:avLst/>
          </a:prstGeom>
        </p:spPr>
      </p:pic>
      <p:sp>
        <p:nvSpPr>
          <p:cNvPr id="3" name="Flecha izquierda 2"/>
          <p:cNvSpPr/>
          <p:nvPr/>
        </p:nvSpPr>
        <p:spPr>
          <a:xfrm>
            <a:off x="5724128" y="2132856"/>
            <a:ext cx="504056" cy="36004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izquierda 6"/>
          <p:cNvSpPr/>
          <p:nvPr/>
        </p:nvSpPr>
        <p:spPr>
          <a:xfrm>
            <a:off x="4427984" y="5589240"/>
            <a:ext cx="504056" cy="36004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izquierda 7"/>
          <p:cNvSpPr/>
          <p:nvPr/>
        </p:nvSpPr>
        <p:spPr>
          <a:xfrm>
            <a:off x="6287580" y="5279147"/>
            <a:ext cx="504056" cy="36004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abajo 4"/>
          <p:cNvSpPr/>
          <p:nvPr/>
        </p:nvSpPr>
        <p:spPr>
          <a:xfrm>
            <a:off x="6967688" y="2636912"/>
            <a:ext cx="412624" cy="48920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2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317757" y="1196752"/>
            <a:ext cx="6840760" cy="5733256"/>
          </a:xfrm>
        </p:spPr>
        <p:txBody>
          <a:bodyPr>
            <a:normAutofit/>
          </a:bodyPr>
          <a:lstStyle/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Plan de la Red de Abastecimiento en Soto del Real</a:t>
            </a:r>
          </a:p>
          <a:p>
            <a:pPr marL="822960" lvl="1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dirty="0" smtClean="0"/>
              <a:t>Calidad del agua</a:t>
            </a:r>
          </a:p>
          <a:p>
            <a:pPr marL="640080" lvl="2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1.1. Mejora y adecuación de la ETAP</a:t>
            </a:r>
          </a:p>
          <a:p>
            <a:pPr marL="914400" lvl="3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1.1.1. Estado </a:t>
            </a:r>
            <a:r>
              <a:rPr lang="es-ES" dirty="0"/>
              <a:t>actual ETAP Soto del Real</a:t>
            </a:r>
          </a:p>
          <a:p>
            <a:pPr marL="914400" lvl="3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1.1.2. Solución</a:t>
            </a:r>
          </a:p>
          <a:p>
            <a:pPr marL="914400" lvl="3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1.2. Automatización</a:t>
            </a:r>
          </a:p>
          <a:p>
            <a:pPr marL="822960" lvl="1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dirty="0" smtClean="0"/>
              <a:t>Obras hidráulicas</a:t>
            </a:r>
          </a:p>
          <a:p>
            <a:pPr marL="640080" lvl="2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2.1. Fase I. ETAP-</a:t>
            </a:r>
            <a:r>
              <a:rPr lang="es-ES" dirty="0" err="1" smtClean="0"/>
              <a:t>Hiruela</a:t>
            </a:r>
            <a:endParaRPr lang="es-ES" dirty="0" smtClean="0"/>
          </a:p>
          <a:p>
            <a:pPr marL="640080" lvl="2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2.2. Fase II. Hiruela-Cañada</a:t>
            </a:r>
          </a:p>
          <a:p>
            <a:pPr marL="822960" lvl="1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dirty="0" smtClean="0"/>
              <a:t>Estimación del coste de ejecución</a:t>
            </a:r>
          </a:p>
          <a:p>
            <a:pPr marL="822960" lvl="1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endParaRPr lang="es-E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773646" y="47667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ES" sz="3200" dirty="0" smtClean="0">
                <a:effectLst/>
              </a:rPr>
              <a:t>Índice</a:t>
            </a:r>
            <a:endParaRPr lang="es-ES" sz="4800" dirty="0">
              <a:effectLst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996827" y="4077072"/>
            <a:ext cx="6264696" cy="1584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3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3073" name="Imagen 818" descr="Plano Cuenca de los Arroyos Mediano y Mediano Ch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51" y="0"/>
            <a:ext cx="7560297" cy="645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46676" y="6461753"/>
            <a:ext cx="84506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Extensión de las cuencas de los arroyos Mediano Chico y Mediano que</a:t>
            </a:r>
            <a:r>
              <a:rPr kumimoji="0" lang="es-ES" altLang="es-ES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abastecen a la balsa de Los Palancares</a:t>
            </a:r>
            <a:r>
              <a:rPr kumimoji="0" lang="es-ES" altLang="es-ES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s-ES" altLang="es-E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519311" y="1274965"/>
            <a:ext cx="1736725" cy="258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Embalse de Los Palancares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3"/>
          <p:cNvSpPr>
            <a:spLocks noChangeShapeType="1"/>
          </p:cNvSpPr>
          <p:nvPr/>
        </p:nvSpPr>
        <p:spPr bwMode="auto">
          <a:xfrm flipH="1">
            <a:off x="6363093" y="1541665"/>
            <a:ext cx="910280" cy="270039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992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476672"/>
            <a:ext cx="7632848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2.1.</a:t>
            </a:r>
            <a:r>
              <a:rPr lang="es-ES" sz="3200" dirty="0" smtClean="0">
                <a:effectLst/>
              </a:rPr>
              <a:t> Fase I. ETAP-Hiruela</a:t>
            </a:r>
            <a:endParaRPr lang="es-ES" sz="4800" dirty="0">
              <a:effectLst/>
            </a:endParaRPr>
          </a:p>
        </p:txBody>
      </p:sp>
      <p:pic>
        <p:nvPicPr>
          <p:cNvPr id="24" name="23 Imagen"/>
          <p:cNvPicPr/>
          <p:nvPr/>
        </p:nvPicPr>
        <p:blipFill rotWithShape="1">
          <a:blip r:embed="rId3"/>
          <a:srcRect l="22074" t="21634" r="20498" b="22481"/>
          <a:stretch/>
        </p:blipFill>
        <p:spPr bwMode="auto">
          <a:xfrm>
            <a:off x="1690688" y="1263967"/>
            <a:ext cx="5676900" cy="4418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19 Rectángulo"/>
          <p:cNvSpPr/>
          <p:nvPr/>
        </p:nvSpPr>
        <p:spPr>
          <a:xfrm>
            <a:off x="2715916" y="3025774"/>
            <a:ext cx="495300" cy="447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cxnSp>
        <p:nvCxnSpPr>
          <p:cNvPr id="26" name="20 Conector recto"/>
          <p:cNvCxnSpPr>
            <a:endCxn id="27" idx="0"/>
          </p:cNvCxnSpPr>
          <p:nvPr/>
        </p:nvCxnSpPr>
        <p:spPr>
          <a:xfrm>
            <a:off x="2954041" y="3473449"/>
            <a:ext cx="1991716" cy="16182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21 Rectángulo"/>
          <p:cNvSpPr/>
          <p:nvPr/>
        </p:nvSpPr>
        <p:spPr>
          <a:xfrm>
            <a:off x="4860032" y="5091658"/>
            <a:ext cx="171450" cy="209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cxnSp>
        <p:nvCxnSpPr>
          <p:cNvPr id="28" name="22 Conector recto"/>
          <p:cNvCxnSpPr>
            <a:stCxn id="27" idx="3"/>
          </p:cNvCxnSpPr>
          <p:nvPr/>
        </p:nvCxnSpPr>
        <p:spPr>
          <a:xfrm flipV="1">
            <a:off x="5031482" y="4921249"/>
            <a:ext cx="1361084" cy="2751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23 Rectángulo"/>
          <p:cNvSpPr/>
          <p:nvPr/>
        </p:nvSpPr>
        <p:spPr>
          <a:xfrm>
            <a:off x="6402091" y="4635499"/>
            <a:ext cx="457200" cy="590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5" name="Cuadro de texto 2"/>
          <p:cNvSpPr txBox="1">
            <a:spLocks noChangeArrowheads="1"/>
          </p:cNvSpPr>
          <p:nvPr/>
        </p:nvSpPr>
        <p:spPr bwMode="auto">
          <a:xfrm>
            <a:off x="2843808" y="2492896"/>
            <a:ext cx="533400" cy="266700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C454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ETAP</a:t>
            </a: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875489" y="5131633"/>
            <a:ext cx="727075" cy="266700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C454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13 Llaves</a:t>
            </a: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444208" y="3934572"/>
            <a:ext cx="727075" cy="495300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C454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Depósito Hiruela</a:t>
            </a: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cxnSp>
        <p:nvCxnSpPr>
          <p:cNvPr id="15" name="20 Conector recto"/>
          <p:cNvCxnSpPr>
            <a:endCxn id="27" idx="1"/>
          </p:cNvCxnSpPr>
          <p:nvPr/>
        </p:nvCxnSpPr>
        <p:spPr>
          <a:xfrm>
            <a:off x="2870473" y="3462511"/>
            <a:ext cx="1989559" cy="17339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2780588" y="3363459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¤</a:t>
            </a:r>
            <a:endParaRPr lang="es-ES" sz="14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2924604" y="3409255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¤</a:t>
            </a:r>
            <a:endParaRPr lang="es-ES" sz="14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652796" y="4993431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¤</a:t>
            </a:r>
            <a:endParaRPr lang="es-ES" sz="14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788024" y="4921423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¤</a:t>
            </a:r>
            <a:endParaRPr lang="es-ES" sz="14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923928" y="4221088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¤</a:t>
            </a:r>
            <a:endParaRPr lang="es-ES" sz="1400" dirty="0"/>
          </a:p>
        </p:txBody>
      </p:sp>
      <p:cxnSp>
        <p:nvCxnSpPr>
          <p:cNvPr id="23" name="22 Conector recto"/>
          <p:cNvCxnSpPr/>
          <p:nvPr/>
        </p:nvCxnSpPr>
        <p:spPr>
          <a:xfrm>
            <a:off x="5031482" y="5229201"/>
            <a:ext cx="1092103" cy="720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6151782" y="5311080"/>
            <a:ext cx="240784" cy="37185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6092956" y="4797152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¤</a:t>
            </a:r>
            <a:endParaRPr lang="es-ES" sz="1400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012160" y="5157192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¤</a:t>
            </a:r>
            <a:endParaRPr lang="es-ES" sz="1400" dirty="0"/>
          </a:p>
        </p:txBody>
      </p:sp>
      <p:cxnSp>
        <p:nvCxnSpPr>
          <p:cNvPr id="38" name="37 Conector recto"/>
          <p:cNvCxnSpPr/>
          <p:nvPr/>
        </p:nvCxnSpPr>
        <p:spPr>
          <a:xfrm>
            <a:off x="6660232" y="5227711"/>
            <a:ext cx="0" cy="45522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2816524" y="4108276"/>
            <a:ext cx="711727" cy="266700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C454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150.000 €</a:t>
            </a:r>
            <a:endParaRPr kumimoji="0" lang="es-ES" alt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5365945" y="4644117"/>
            <a:ext cx="765893" cy="266700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C454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0.000 €</a:t>
            </a:r>
            <a:endParaRPr kumimoji="0" lang="es-ES" alt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476672"/>
            <a:ext cx="7632848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ES" sz="3600" dirty="0" smtClean="0">
                <a:solidFill>
                  <a:srgbClr val="FF0000"/>
                </a:solidFill>
                <a:effectLst/>
              </a:rPr>
              <a:t>2.2</a:t>
            </a:r>
            <a:r>
              <a:rPr lang="es-ES" sz="3200" dirty="0" smtClean="0">
                <a:effectLst/>
              </a:rPr>
              <a:t> Fase II. Hiruela-Cañada</a:t>
            </a:r>
            <a:endParaRPr lang="es-ES" sz="4800" dirty="0">
              <a:effectLst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2776"/>
            <a:ext cx="5127000" cy="5065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23 Rectángulo"/>
          <p:cNvSpPr/>
          <p:nvPr/>
        </p:nvSpPr>
        <p:spPr>
          <a:xfrm>
            <a:off x="2195736" y="1556792"/>
            <a:ext cx="457200" cy="590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764805" y="1604417"/>
            <a:ext cx="727075" cy="495300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C454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Depósito Hiruela</a:t>
            </a: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20 Conector recto"/>
          <p:cNvCxnSpPr>
            <a:stCxn id="16" idx="2"/>
          </p:cNvCxnSpPr>
          <p:nvPr/>
        </p:nvCxnSpPr>
        <p:spPr>
          <a:xfrm>
            <a:off x="2424336" y="2147342"/>
            <a:ext cx="2046868" cy="32258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>
            <a:off x="4471204" y="5373216"/>
            <a:ext cx="171450" cy="209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4788024" y="5230341"/>
            <a:ext cx="727075" cy="502915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C454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Conexión </a:t>
            </a:r>
            <a:r>
              <a:rPr lang="es-ES" altLang="es-E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Cañada</a:t>
            </a: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20 Conector recto"/>
          <p:cNvCxnSpPr/>
          <p:nvPr/>
        </p:nvCxnSpPr>
        <p:spPr>
          <a:xfrm>
            <a:off x="2123728" y="2299742"/>
            <a:ext cx="2347476" cy="32258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1907704" y="2276872"/>
            <a:ext cx="216024" cy="2287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907704" y="1844824"/>
            <a:ext cx="28803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2348540" y="2113111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¤</a:t>
            </a:r>
            <a:endParaRPr lang="es-ES" sz="14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283968" y="5157192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¤</a:t>
            </a:r>
            <a:endParaRPr lang="es-ES" sz="14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4220748" y="5229200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¤</a:t>
            </a:r>
            <a:endParaRPr lang="es-ES" sz="1400" dirty="0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920430" y="3356993"/>
            <a:ext cx="727075" cy="288032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C454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400.000 €</a:t>
            </a:r>
            <a:endParaRPr kumimoji="0" lang="es-ES" alt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4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317757" y="1196752"/>
            <a:ext cx="6840760" cy="5733256"/>
          </a:xfrm>
        </p:spPr>
        <p:txBody>
          <a:bodyPr>
            <a:normAutofit/>
          </a:bodyPr>
          <a:lstStyle/>
          <a:p>
            <a:pPr marL="4572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Plan de la Red de Abastecimiento en Soto del Real</a:t>
            </a:r>
          </a:p>
          <a:p>
            <a:pPr marL="822960" lvl="1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dirty="0" smtClean="0"/>
              <a:t>Calidad del agua</a:t>
            </a:r>
          </a:p>
          <a:p>
            <a:pPr marL="640080" lvl="2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1.1. Mejora y adecuación de la ETAP</a:t>
            </a:r>
          </a:p>
          <a:p>
            <a:pPr marL="914400" lvl="3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1.1.1. Estado </a:t>
            </a:r>
            <a:r>
              <a:rPr lang="es-ES" dirty="0"/>
              <a:t>actual ETAP Soto del Real</a:t>
            </a:r>
          </a:p>
          <a:p>
            <a:pPr marL="914400" lvl="3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1.1.2. Solución</a:t>
            </a:r>
          </a:p>
          <a:p>
            <a:pPr marL="914400" lvl="3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1.2. Automatización</a:t>
            </a:r>
          </a:p>
          <a:p>
            <a:pPr marL="822960" lvl="1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dirty="0" smtClean="0"/>
              <a:t>Obras hidráulicas</a:t>
            </a:r>
          </a:p>
          <a:p>
            <a:pPr marL="640080" lvl="2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2.1. Fase I. ETAP-</a:t>
            </a:r>
            <a:r>
              <a:rPr lang="es-ES" dirty="0" err="1" smtClean="0"/>
              <a:t>Hiruela</a:t>
            </a:r>
            <a:endParaRPr lang="es-ES" dirty="0" smtClean="0"/>
          </a:p>
          <a:p>
            <a:pPr marL="640080" lvl="2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dirty="0" smtClean="0"/>
              <a:t>2.2. Fase II. Hiruela-Cañada</a:t>
            </a:r>
          </a:p>
          <a:p>
            <a:pPr marL="822960" lvl="1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dirty="0" smtClean="0"/>
              <a:t>Estimación del coste de ejecución</a:t>
            </a:r>
          </a:p>
          <a:p>
            <a:pPr marL="822960" lvl="1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endParaRPr lang="es-E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773646" y="47667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ES" sz="3600" dirty="0">
                <a:solidFill>
                  <a:srgbClr val="FF0000"/>
                </a:solidFill>
                <a:effectLst/>
              </a:rPr>
              <a:t>0.</a:t>
            </a:r>
            <a:r>
              <a:rPr lang="es-ES" sz="3200" dirty="0">
                <a:effectLst/>
              </a:rPr>
              <a:t> Índice</a:t>
            </a:r>
            <a:endParaRPr lang="es-ES" sz="4800" dirty="0">
              <a:effectLst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051896" y="5661248"/>
            <a:ext cx="6264696" cy="648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2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476672"/>
            <a:ext cx="7632848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ES" sz="3600" dirty="0">
                <a:solidFill>
                  <a:srgbClr val="FF0000"/>
                </a:solidFill>
                <a:effectLst/>
              </a:rPr>
              <a:t>3</a:t>
            </a:r>
            <a:r>
              <a:rPr lang="es-ES" sz="3600" dirty="0" smtClean="0">
                <a:solidFill>
                  <a:srgbClr val="FF0000"/>
                </a:solidFill>
                <a:effectLst/>
              </a:rPr>
              <a:t>.</a:t>
            </a:r>
            <a:r>
              <a:rPr lang="es-ES" sz="3200" dirty="0" smtClean="0">
                <a:effectLst/>
              </a:rPr>
              <a:t> </a:t>
            </a:r>
            <a:r>
              <a:rPr lang="es-ES" sz="3200" dirty="0">
                <a:effectLst/>
              </a:rPr>
              <a:t>Estimación del coste de ejecución</a:t>
            </a:r>
            <a:endParaRPr lang="es-ES" sz="4800" dirty="0">
              <a:effectLst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15248"/>
              </p:ext>
            </p:extLst>
          </p:nvPr>
        </p:nvGraphicFramePr>
        <p:xfrm>
          <a:off x="1835696" y="2206079"/>
          <a:ext cx="4915630" cy="2096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5094"/>
                <a:gridCol w="1705409"/>
                <a:gridCol w="1735127"/>
              </a:tblGrid>
              <a:tr h="48328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Actuaciones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Plazo de ejecución previsto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Estimación del coste (€)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8926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E.T.A.P.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2017/18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520.000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8926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Automatización (parcialmente ejecutado)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2016/17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145.000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8926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Fase I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2016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350.000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8926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Fase</a:t>
                      </a:r>
                      <a:r>
                        <a:rPr lang="es-E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II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2016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400.000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907704" y="465313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Total (con IVA)			1.415.000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9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2790056"/>
            <a:ext cx="6264696" cy="1287016"/>
          </a:xfrm>
        </p:spPr>
        <p:txBody>
          <a:bodyPr/>
          <a:lstStyle/>
          <a:p>
            <a:pPr marL="0" indent="0" algn="ctr">
              <a:buNone/>
            </a:pPr>
            <a:r>
              <a:rPr lang="es-ES" sz="4800" dirty="0" smtClean="0">
                <a:effectLst/>
              </a:rPr>
              <a:t>3.- Estado Redes de Distribución de agua </a:t>
            </a:r>
            <a:endParaRPr lang="es-ES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577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852" t="24138" r="20370" b="2299"/>
          <a:stretch/>
        </p:blipFill>
        <p:spPr>
          <a:xfrm>
            <a:off x="0" y="647753"/>
            <a:ext cx="9063231" cy="62102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1813" t="28345" r="66049" b="28343"/>
          <a:stretch/>
        </p:blipFill>
        <p:spPr>
          <a:xfrm>
            <a:off x="6263679" y="0"/>
            <a:ext cx="2880321" cy="316835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32048" y="62266"/>
            <a:ext cx="5416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rgbClr val="0070C0"/>
                </a:solidFill>
              </a:rPr>
              <a:t>Evolución averías casco urbano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42864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143" t="17246" r="28994" b="7484"/>
          <a:stretch/>
        </p:blipFill>
        <p:spPr>
          <a:xfrm>
            <a:off x="456022" y="332656"/>
            <a:ext cx="836445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2897"/>
            <a:ext cx="8806329" cy="862032"/>
          </a:xfrm>
        </p:spPr>
        <p:txBody>
          <a:bodyPr/>
          <a:lstStyle/>
          <a:p>
            <a:pPr marL="0" indent="0">
              <a:buNone/>
            </a:pPr>
            <a:r>
              <a:rPr lang="es-ES" sz="2800" dirty="0" smtClean="0">
                <a:solidFill>
                  <a:srgbClr val="0070C0"/>
                </a:solidFill>
              </a:rPr>
              <a:t>Estado actual obras de acometida</a:t>
            </a:r>
            <a:endParaRPr lang="es-ES" sz="2800" dirty="0">
              <a:solidFill>
                <a:srgbClr val="0070C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273" t="19596" r="28826" b="5807"/>
          <a:stretch/>
        </p:blipFill>
        <p:spPr>
          <a:xfrm>
            <a:off x="0" y="620688"/>
            <a:ext cx="8985842" cy="62373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4981" t="34250" r="27310" b="16531"/>
          <a:stretch/>
        </p:blipFill>
        <p:spPr>
          <a:xfrm>
            <a:off x="6681585" y="667540"/>
            <a:ext cx="230425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4097" name="Picture 1" descr="Plano captacio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2265" y="6381328"/>
            <a:ext cx="89117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Ubicación aproximada de las tomas de captación con el trazado subterráneo de las tuberías de conducción al embalse</a:t>
            </a:r>
            <a:endParaRPr kumimoji="0" lang="es-ES" altLang="es-E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4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593" t="15451" r="34651" b="5807"/>
          <a:stretch/>
        </p:blipFill>
        <p:spPr>
          <a:xfrm>
            <a:off x="395536" y="199364"/>
            <a:ext cx="8424936" cy="63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8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843" descr="C:\Users\Nacho\Desktop\Discomar 25 jun 2016\Presas\Ayto Soto El Real\Ficha Balsa Los Palanca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381"/>
            <a:ext cx="4366686" cy="639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47" y="106566"/>
            <a:ext cx="4752753" cy="205822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391247" y="2116907"/>
            <a:ext cx="4094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s-ES" alt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Sección tipo de dique con presa primitiva y recrecida</a:t>
            </a:r>
            <a:endParaRPr lang="es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40" y="2879353"/>
            <a:ext cx="5015060" cy="355394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502149" y="6433299"/>
            <a:ext cx="4554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s-ES" alt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Planta del dique con diseño</a:t>
            </a:r>
            <a:r>
              <a:rPr kumimoji="0" lang="es-ES" altLang="es-E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s-ES" alt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zanjas interiores de drenaje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128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5746" y="156131"/>
            <a:ext cx="6724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s-ES" altLang="es-E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TIPOLOGÍA CONSTRUCTIVA</a:t>
            </a:r>
            <a:r>
              <a:rPr kumimoji="0" lang="es-ES" altLang="es-ES" sz="20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BALSA DE LOS PALANCARES</a:t>
            </a:r>
            <a:endParaRPr lang="es-ES" sz="2000" dirty="0">
              <a:solidFill>
                <a:srgbClr val="0070C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05746" y="592128"/>
            <a:ext cx="854068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b="1" u="sng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Año 1.971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Tx/>
              <a:buChar char="-"/>
            </a:pP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Diques 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de cerramiento de la balsa dispuestos en forma de U a contra ladera para almacenar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volumen de agua de 250.000 m</a:t>
            </a:r>
            <a:r>
              <a:rPr lang="es-ES" sz="1400" b="1" baseline="30000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s-ES" sz="1400" b="1" baseline="300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Tx/>
              <a:buChar char="-"/>
            </a:pP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Material </a:t>
            </a:r>
            <a:r>
              <a:rPr lang="es-ES" sz="14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del dique extraído del propio v</a:t>
            </a:r>
            <a:r>
              <a:rPr lang="es-ES" sz="14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aso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 excavado formado por jabre (arena de granitos y gneis)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Tx/>
              <a:buChar char="-"/>
              <a:tabLst>
                <a:tab pos="72000" algn="r"/>
              </a:tabLst>
            </a:pP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Impermeabilización 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ejecutada sobre el paramento de aguas arriba con </a:t>
            </a:r>
            <a:r>
              <a:rPr lang="es-ES" sz="14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pantalla de hormigón de 20 cm 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de espesor con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armadura ligera superficial. </a:t>
            </a:r>
            <a:endParaRPr lang="es-E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Tx/>
              <a:buChar char="-"/>
            </a:pP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Taludes 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con pendientes de 1,4  (1,4H:1 V)  aguas arriba y de 2,5 aguas abajo (2,5 H:1 V), con cota relativa para la cimentación de 95 en su punto más bajo, la 107 para el máximo nivel normal del embalse (MNNE) y la 108 para la coronación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b="1" u="sng" dirty="0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Año 1.978 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ES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 procede al recrecido de los diques de la balsa pasando a cubicar </a:t>
            </a:r>
            <a:r>
              <a:rPr lang="es-ES" sz="1400" b="1" dirty="0" smtClean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 volumen superior a los 600.000 m</a:t>
            </a:r>
            <a:r>
              <a:rPr lang="es-ES" sz="1400" b="1" baseline="30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S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llegándose a la cota 112 para el MNNE y la 113,5 para la coronación. 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s-ES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 ejecutan drenajes interiores transversales al cuerpo del dique principal a cota 106 cubiertos de zanjas rellenas de zahorra. 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s-ES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Se construye </a:t>
            </a:r>
            <a:r>
              <a:rPr lang="es-ES" sz="1400" b="1" dirty="0" smtClean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un muro de hormigón de 75 cm de altura sobre la pantalla de hormigón   </a:t>
            </a:r>
            <a:endParaRPr lang="es-ES" sz="1400" b="1" dirty="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5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05746" y="71290"/>
            <a:ext cx="7286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es-ES" altLang="es-E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DIAGNOSIS ACTUAL DEL ESTADO DE LA BALSA DE LOS PALANCARES</a:t>
            </a:r>
            <a:endParaRPr lang="es-ES" sz="2000" dirty="0">
              <a:solidFill>
                <a:srgbClr val="0070C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5746" y="379067"/>
            <a:ext cx="8749719" cy="6622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u="sng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Dique </a:t>
            </a:r>
          </a:p>
          <a:p>
            <a:pPr marL="285750" lvl="0" indent="-285750" algn="just">
              <a:spcBef>
                <a:spcPts val="400"/>
              </a:spcBef>
              <a:buFontTx/>
              <a:buChar char="-"/>
            </a:pP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Existencia de </a:t>
            </a: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abundante vegetación arbórea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y arbustiva de gran porte cuyas raíces pueden originar procesos de erosión interna comprometiendo la consistencia del dique.</a:t>
            </a:r>
          </a:p>
          <a:p>
            <a:pPr marL="285750" indent="-285750" algn="just">
              <a:spcBef>
                <a:spcPts val="400"/>
              </a:spcBef>
              <a:buFontTx/>
              <a:buChar char="-"/>
            </a:pP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Existencia de filtraciones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en determinados puntos localizados debido a la poca impermeabilidad de la pantalla de hormigón. </a:t>
            </a:r>
          </a:p>
          <a:p>
            <a:pPr marL="285750" indent="-285750" algn="just">
              <a:spcBef>
                <a:spcPts val="400"/>
              </a:spcBef>
              <a:buFontTx/>
              <a:buChar char="-"/>
            </a:pP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Desconocimiento del </a:t>
            </a: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estado del material del cuerpo de los diques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incluyendo  las zanjas </a:t>
            </a:r>
            <a:r>
              <a:rPr lang="es-ES" sz="1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drenantes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400"/>
              </a:spcBef>
              <a:buFontTx/>
              <a:buChar char="-"/>
            </a:pP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Ausencia de control de caudales de drenaje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y cantidades totales de materiales arrastrados o disueltos en el agua.</a:t>
            </a:r>
          </a:p>
          <a:p>
            <a:pPr marL="285750" indent="-285750" algn="just">
              <a:spcBef>
                <a:spcPts val="400"/>
              </a:spcBef>
              <a:buFontTx/>
              <a:buChar char="-"/>
            </a:pP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Inexistencia de instrumentación de auscultación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para control de presiones hidráulicas en el interior del cuerpo de los diques (piezómetros), nivel del embalse, caudales de filtración (vertederos Thompson)</a:t>
            </a:r>
          </a:p>
          <a:p>
            <a:pPr marL="285750" lvl="0" indent="-285750" algn="just">
              <a:spcBef>
                <a:spcPts val="400"/>
              </a:spcBef>
              <a:buFontTx/>
              <a:buChar char="-"/>
            </a:pP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Taludes con irregularidades originarias de la construcción y </a:t>
            </a: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cárcavas ocasionadas por escorrentía y vegetación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spcBef>
                <a:spcPts val="400"/>
              </a:spcBef>
              <a:buFontTx/>
              <a:buChar char="-"/>
            </a:pP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Inexistencia de bloques de escollera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en algunas zonas del pie de los taludes aguas abajo.</a:t>
            </a:r>
          </a:p>
          <a:p>
            <a:pPr algn="just">
              <a:spcBef>
                <a:spcPts val="600"/>
              </a:spcBef>
            </a:pPr>
            <a:r>
              <a:rPr lang="es-ES" b="1" u="sng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Pantalla </a:t>
            </a:r>
          </a:p>
          <a:p>
            <a:pPr marL="285750" lvl="0" indent="-285750" algn="just">
              <a:spcAft>
                <a:spcPts val="400"/>
              </a:spcAft>
              <a:buFontTx/>
              <a:buChar char="-"/>
            </a:pP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Hormigón deteriorado 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grietas, desprendimiento de mortero, pérdida de material,…)  en varias zonas originado por mala calidad inicial (baja dosificación de cemento) y fenómenos de degradación hielo-deshielo.</a:t>
            </a:r>
          </a:p>
          <a:p>
            <a:pPr marL="285750" lvl="0" indent="-285750" algn="just">
              <a:spcAft>
                <a:spcPts val="400"/>
              </a:spcAft>
              <a:buFontTx/>
              <a:buChar char="-"/>
            </a:pP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Posible existencia de oquedades en la interfase hormigón-terraplén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que genera erosión interna.</a:t>
            </a:r>
          </a:p>
          <a:p>
            <a:pPr marL="285750" indent="-285750" algn="just">
              <a:spcAft>
                <a:spcPts val="400"/>
              </a:spcAft>
              <a:buFontTx/>
              <a:buChar char="-"/>
            </a:pP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Muro de coronación agrietado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al no disponer de juntas y estar afectado por oleaje producido por el viento. </a:t>
            </a:r>
          </a:p>
          <a:p>
            <a:pPr lvl="0" algn="just">
              <a:spcBef>
                <a:spcPts val="600"/>
              </a:spcBef>
            </a:pPr>
            <a:r>
              <a:rPr lang="es-ES" b="1" u="sng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Aliviadero</a:t>
            </a:r>
          </a:p>
          <a:p>
            <a:pPr marL="285750" indent="-285750" algn="just">
              <a:spcBef>
                <a:spcPts val="600"/>
              </a:spcBef>
              <a:buFontTx/>
              <a:buChar char="-"/>
            </a:pPr>
            <a:r>
              <a:rPr lang="es-ES" sz="14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Posible obturación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con disminución de su capacidad de alivio.</a:t>
            </a:r>
          </a:p>
          <a:p>
            <a:pPr algn="just">
              <a:spcBef>
                <a:spcPts val="600"/>
              </a:spcBef>
            </a:pPr>
            <a:r>
              <a:rPr lang="es-ES" b="1" u="sng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Válvula </a:t>
            </a:r>
            <a:r>
              <a:rPr lang="es-ES" b="1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desagüe</a:t>
            </a:r>
          </a:p>
          <a:p>
            <a:pPr marL="285750" indent="-285750" algn="just">
              <a:spcBef>
                <a:spcPts val="600"/>
              </a:spcBef>
              <a:buFontTx/>
              <a:buChar char="-"/>
            </a:pP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En desuso desde hace </a:t>
            </a:r>
            <a:r>
              <a:rPr lang="es-ES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años.</a:t>
            </a:r>
            <a:endParaRPr lang="es-E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9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2163</TotalTime>
  <Words>1824</Words>
  <Application>Microsoft Office PowerPoint</Application>
  <PresentationFormat>Presentación en pantalla (4:3)</PresentationFormat>
  <Paragraphs>261</Paragraphs>
  <Slides>47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3" baseType="lpstr">
      <vt:lpstr>Arial</vt:lpstr>
      <vt:lpstr>Calibri</vt:lpstr>
      <vt:lpstr>Georgia</vt:lpstr>
      <vt:lpstr>Times New Roman</vt:lpstr>
      <vt:lpstr>Trebuchet MS</vt:lpstr>
      <vt:lpstr>Transmisión de listas</vt:lpstr>
      <vt:lpstr>Aspecto técnicos de la gestión del agua en el municipio de Soto del Real</vt:lpstr>
      <vt:lpstr>1.- SITUACIÓN ACTUAL Y PROPUESTAS DE MEJORA  DE LA BALSA DE LOS PALANCARES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2.- Diagnóstico y proyecto de mejora de la E.T.A.P. de Soto del Real</vt:lpstr>
      <vt:lpstr>Índice</vt:lpstr>
      <vt:lpstr>1.1.2. Estado actual ETAP Soto del Real </vt:lpstr>
      <vt:lpstr>Presentación de PowerPoint</vt:lpstr>
      <vt:lpstr>1.1.2. Estado actual ETAP Soto del Real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1.1.2. Estado actual ETAP Soto del Real </vt:lpstr>
      <vt:lpstr>Presentación de PowerPoint</vt:lpstr>
      <vt:lpstr>Presentación de PowerPoint</vt:lpstr>
      <vt:lpstr>1.1.2. Estado actual ETAP Soto del Real </vt:lpstr>
      <vt:lpstr>Presentación de PowerPoint</vt:lpstr>
      <vt:lpstr>Presentación de PowerPoint</vt:lpstr>
      <vt:lpstr>Presentación de PowerPoint</vt:lpstr>
      <vt:lpstr>Presentación de PowerPoint</vt:lpstr>
      <vt:lpstr>1.1.3. Solución</vt:lpstr>
      <vt:lpstr>1.2. Automatización de la red de suministro</vt:lpstr>
      <vt:lpstr>Índice</vt:lpstr>
      <vt:lpstr>2.1. Fase I. ETAP-Hiruela</vt:lpstr>
      <vt:lpstr>2.2 Fase II. Hiruela-Cañada</vt:lpstr>
      <vt:lpstr>0. Índice</vt:lpstr>
      <vt:lpstr>3. Estimación del coste de ejecución</vt:lpstr>
      <vt:lpstr>3.- Estado Redes de Distribución de agua </vt:lpstr>
      <vt:lpstr>Presentación de PowerPoint</vt:lpstr>
      <vt:lpstr>Presentación de PowerPoint</vt:lpstr>
      <vt:lpstr>Estado actual obras de acometida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mejora de la E.T.A.P. de Soto del Real</dc:title>
  <dc:creator>Jose</dc:creator>
  <cp:lastModifiedBy>Javier Benayas</cp:lastModifiedBy>
  <cp:revision>128</cp:revision>
  <dcterms:created xsi:type="dcterms:W3CDTF">2016-05-05T09:45:30Z</dcterms:created>
  <dcterms:modified xsi:type="dcterms:W3CDTF">2016-07-15T17:18:39Z</dcterms:modified>
</cp:coreProperties>
</file>